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73" r:id="rId4"/>
    <p:sldId id="258" r:id="rId5"/>
    <p:sldId id="260" r:id="rId6"/>
    <p:sldId id="261" r:id="rId7"/>
    <p:sldId id="268" r:id="rId8"/>
    <p:sldId id="269" r:id="rId9"/>
    <p:sldId id="271" r:id="rId10"/>
    <p:sldId id="275" r:id="rId11"/>
    <p:sldId id="285" r:id="rId12"/>
    <p:sldId id="280" r:id="rId13"/>
    <p:sldId id="281" r:id="rId14"/>
    <p:sldId id="282" r:id="rId15"/>
    <p:sldId id="284" r:id="rId16"/>
    <p:sldId id="283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F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Стиль из темы 1 - акцент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8FD4443E-F989-4FC4-A0C8-D5A2AF1F390B}" styleName="Темный стиль 1 — акцент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27F97BB-C833-4FB7-BDE5-3F7075034690}" styleName="Стиль из темы 2 - акцент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DBED569-4797-4DF1-A0F4-6AAB3CD982D8}" styleName="Светлый стиль 3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5" autoAdjust="0"/>
    <p:restoredTop sz="93039" autoAdjust="0"/>
  </p:normalViewPr>
  <p:slideViewPr>
    <p:cSldViewPr snapToGrid="0">
      <p:cViewPr varScale="1">
        <p:scale>
          <a:sx n="115" d="100"/>
          <a:sy n="115" d="100"/>
        </p:scale>
        <p:origin x="81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9E78A6-9365-485B-91E3-CFD7E6C97798}" type="datetimeFigureOut">
              <a:rPr lang="ru-RU" smtClean="0"/>
              <a:t>20.06.2023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40CF53-8CEA-440E-BB23-224EF9D1B0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80638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wmf>
</file>

<file path=ppt/media/image10.png>
</file>

<file path=ppt/media/image1000.png>
</file>

<file path=ppt/media/image1020.png>
</file>

<file path=ppt/media/image11.wmf>
</file>

<file path=ppt/media/image12.png>
</file>

<file path=ppt/media/image120.png>
</file>

<file path=ppt/media/image13.png>
</file>

<file path=ppt/media/image130.png>
</file>

<file path=ppt/media/image131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40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30.png>
</file>

<file path=ppt/media/image44.png>
</file>

<file path=ppt/media/image44.wmf>
</file>

<file path=ppt/media/image440.png>
</file>

<file path=ppt/media/image45.png>
</file>

<file path=ppt/media/image450.png>
</file>

<file path=ppt/media/image46.png>
</file>

<file path=ppt/media/image47.png>
</file>

<file path=ppt/media/image470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50.png>
</file>

<file path=ppt/media/image56.png>
</file>

<file path=ppt/media/image560.png>
</file>

<file path=ppt/media/image57.png>
</file>

<file path=ppt/media/image570.png>
</file>

<file path=ppt/media/image58.png>
</file>

<file path=ppt/media/image59.png>
</file>

<file path=ppt/media/image59.wmf>
</file>

<file path=ppt/media/image6.png>
</file>

<file path=ppt/media/image60.png>
</file>

<file path=ppt/media/image61.png>
</file>

<file path=ppt/media/image62.png>
</file>

<file path=ppt/media/image7.png>
</file>

<file path=ppt/media/image70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3.png>
</file>

<file path=ppt/media/image9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235FAC-3361-4747-8586-A18F865F7CB6}" type="datetimeFigureOut">
              <a:rPr lang="ru-RU" smtClean="0"/>
              <a:t>20.06.2023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5DE124-B7FD-4ED0-831F-67BD9F2333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6449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DE124-B7FD-4ED0-831F-67BD9F23337E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6561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9784-EAD7-4AC7-BD02-97D9EF7C279D}" type="datetime1">
              <a:rPr lang="ru-RU" smtClean="0"/>
              <a:t>20.06.2023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296400" y="6356350"/>
            <a:ext cx="2743200" cy="365125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3EF56CF-1111-4C01-AD9C-30121BC5349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2097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BF6B6-4DE0-40EC-8323-0665734B327E}" type="datetime1">
              <a:rPr lang="ru-RU" smtClean="0"/>
              <a:t>20.06.2023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2910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657C7-BCD4-49F9-8E6B-D547B6558624}" type="datetime1">
              <a:rPr lang="ru-RU" smtClean="0"/>
              <a:t>20.06.2023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3514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3EF56CF-1111-4C01-AD9C-30121BC5349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1905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1F423-1CCB-4500-B999-7F4B2EE2B705}" type="datetime1">
              <a:rPr lang="ru-RU" smtClean="0"/>
              <a:t>20.06.2023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8675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0740-98F8-441A-96FF-A5764DA1EF2C}" type="datetime1">
              <a:rPr lang="ru-RU" smtClean="0"/>
              <a:t>20.06.2023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0767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FDF7-9B48-4748-84B9-BE6D373D3DE5}" type="datetime1">
              <a:rPr lang="ru-RU" smtClean="0"/>
              <a:t>20.06.2023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594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93E43-10C4-478D-BB41-A205E614C30F}" type="datetime1">
              <a:rPr lang="ru-RU" smtClean="0"/>
              <a:t>20.06.2023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650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8D037-F922-4B39-8045-2FBB7ADEC84D}" type="datetime1">
              <a:rPr lang="ru-RU" smtClean="0"/>
              <a:t>20.06.2023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2619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8651-FCE7-4E99-9F0B-BBE323742657}" type="datetime1">
              <a:rPr lang="ru-RU" smtClean="0"/>
              <a:t>20.06.2023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7294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2626C-7FD3-407E-BB22-94188B273725}" type="datetime1">
              <a:rPr lang="ru-RU" smtClean="0"/>
              <a:t>20.06.2023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4735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47C291-4989-4157-BA67-1CFC5CD8C762}" type="datetime1">
              <a:rPr lang="ru-RU" smtClean="0"/>
              <a:t>20.06.2023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F56CF-1111-4C01-AD9C-30121BC534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434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13" Type="http://schemas.openxmlformats.org/officeDocument/2006/relationships/image" Target="../media/image10.png"/><Relationship Id="rId3" Type="http://schemas.openxmlformats.org/officeDocument/2006/relationships/oleObject" Target="../embeddings/oleObject12.bin"/><Relationship Id="rId7" Type="http://schemas.openxmlformats.org/officeDocument/2006/relationships/image" Target="../media/image43.png"/><Relationship Id="rId12" Type="http://schemas.openxmlformats.org/officeDocument/2006/relationships/image" Target="../media/image4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.png"/><Relationship Id="rId1" Type="http://schemas.openxmlformats.org/officeDocument/2006/relationships/vmlDrawing" Target="../drawings/vmlDrawing10.vml"/><Relationship Id="rId6" Type="http://schemas.openxmlformats.org/officeDocument/2006/relationships/image" Target="../media/image48.png"/><Relationship Id="rId11" Type="http://schemas.openxmlformats.org/officeDocument/2006/relationships/image" Target="../media/image430.png"/><Relationship Id="rId5" Type="http://schemas.openxmlformats.org/officeDocument/2006/relationships/image" Target="../media/image2.png"/><Relationship Id="rId15" Type="http://schemas.openxmlformats.org/officeDocument/2006/relationships/image" Target="../media/image3.png"/><Relationship Id="rId10" Type="http://schemas.openxmlformats.org/officeDocument/2006/relationships/image" Target="../media/image11.wmf"/><Relationship Id="rId4" Type="http://schemas.openxmlformats.org/officeDocument/2006/relationships/image" Target="../media/image1.wmf"/><Relationship Id="rId9" Type="http://schemas.openxmlformats.org/officeDocument/2006/relationships/oleObject" Target="../embeddings/oleObject6.bin"/><Relationship Id="rId14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13" Type="http://schemas.openxmlformats.org/officeDocument/2006/relationships/image" Target="../media/image3.png"/><Relationship Id="rId3" Type="http://schemas.openxmlformats.org/officeDocument/2006/relationships/oleObject" Target="../embeddings/oleObject13.bin"/><Relationship Id="rId7" Type="http://schemas.openxmlformats.org/officeDocument/2006/relationships/oleObject" Target="../embeddings/oleObject6.bin"/><Relationship Id="rId12" Type="http://schemas.openxmlformats.org/officeDocument/2006/relationships/image" Target="../media/image44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46.png"/><Relationship Id="rId11" Type="http://schemas.openxmlformats.org/officeDocument/2006/relationships/oleObject" Target="../embeddings/oleObject14.bin"/><Relationship Id="rId5" Type="http://schemas.openxmlformats.org/officeDocument/2006/relationships/image" Target="../media/image2.png"/><Relationship Id="rId10" Type="http://schemas.openxmlformats.org/officeDocument/2006/relationships/image" Target="../media/image450.png"/><Relationship Id="rId4" Type="http://schemas.openxmlformats.org/officeDocument/2006/relationships/image" Target="../media/image1.wmf"/><Relationship Id="rId9" Type="http://schemas.openxmlformats.org/officeDocument/2006/relationships/image" Target="../media/image440.png"/><Relationship Id="rId1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13" Type="http://schemas.openxmlformats.org/officeDocument/2006/relationships/image" Target="../media/image77.png"/><Relationship Id="rId18" Type="http://schemas.openxmlformats.org/officeDocument/2006/relationships/image" Target="../media/image82.png"/><Relationship Id="rId26" Type="http://schemas.openxmlformats.org/officeDocument/2006/relationships/image" Target="../media/image54.png"/><Relationship Id="rId3" Type="http://schemas.openxmlformats.org/officeDocument/2006/relationships/oleObject" Target="../embeddings/oleObject15.bin"/><Relationship Id="rId21" Type="http://schemas.openxmlformats.org/officeDocument/2006/relationships/image" Target="../media/image84.png"/><Relationship Id="rId7" Type="http://schemas.openxmlformats.org/officeDocument/2006/relationships/image" Target="../media/image71.png"/><Relationship Id="rId12" Type="http://schemas.openxmlformats.org/officeDocument/2006/relationships/image" Target="../media/image76.png"/><Relationship Id="rId17" Type="http://schemas.openxmlformats.org/officeDocument/2006/relationships/image" Target="../media/image81.png"/><Relationship Id="rId25" Type="http://schemas.openxmlformats.org/officeDocument/2006/relationships/image" Target="../media/image11.w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0.png"/><Relationship Id="rId20" Type="http://schemas.openxmlformats.org/officeDocument/2006/relationships/image" Target="../media/image83.png"/><Relationship Id="rId29" Type="http://schemas.openxmlformats.org/officeDocument/2006/relationships/image" Target="../media/image8.png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.png"/><Relationship Id="rId11" Type="http://schemas.openxmlformats.org/officeDocument/2006/relationships/image" Target="../media/image75.png"/><Relationship Id="rId24" Type="http://schemas.openxmlformats.org/officeDocument/2006/relationships/oleObject" Target="../embeddings/oleObject6.bin"/><Relationship Id="rId5" Type="http://schemas.openxmlformats.org/officeDocument/2006/relationships/image" Target="../media/image47.png"/><Relationship Id="rId15" Type="http://schemas.openxmlformats.org/officeDocument/2006/relationships/image" Target="../media/image79.png"/><Relationship Id="rId23" Type="http://schemas.openxmlformats.org/officeDocument/2006/relationships/image" Target="../media/image86.png"/><Relationship Id="rId28" Type="http://schemas.openxmlformats.org/officeDocument/2006/relationships/image" Target="../media/image3.png"/><Relationship Id="rId10" Type="http://schemas.openxmlformats.org/officeDocument/2006/relationships/image" Target="../media/image74.png"/><Relationship Id="rId19" Type="http://schemas.openxmlformats.org/officeDocument/2006/relationships/image" Target="../media/image15.png"/><Relationship Id="rId4" Type="http://schemas.openxmlformats.org/officeDocument/2006/relationships/image" Target="../media/image1.wmf"/><Relationship Id="rId9" Type="http://schemas.openxmlformats.org/officeDocument/2006/relationships/image" Target="../media/image73.png"/><Relationship Id="rId14" Type="http://schemas.openxmlformats.org/officeDocument/2006/relationships/image" Target="../media/image78.png"/><Relationship Id="rId22" Type="http://schemas.openxmlformats.org/officeDocument/2006/relationships/image" Target="../media/image85.png"/><Relationship Id="rId27" Type="http://schemas.openxmlformats.org/officeDocument/2006/relationships/image" Target="../media/image47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13" Type="http://schemas.openxmlformats.org/officeDocument/2006/relationships/image" Target="../media/image51.png"/><Relationship Id="rId3" Type="http://schemas.openxmlformats.org/officeDocument/2006/relationships/oleObject" Target="../embeddings/oleObject16.bin"/><Relationship Id="rId7" Type="http://schemas.openxmlformats.org/officeDocument/2006/relationships/oleObject" Target="../embeddings/oleObject6.bin"/><Relationship Id="rId12" Type="http://schemas.openxmlformats.org/officeDocument/2006/relationships/image" Target="../media/image10.png"/><Relationship Id="rId1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vmlDrawing" Target="../drawings/vmlDrawing13.vml"/><Relationship Id="rId6" Type="http://schemas.openxmlformats.org/officeDocument/2006/relationships/image" Target="../media/image88.png"/><Relationship Id="rId11" Type="http://schemas.openxmlformats.org/officeDocument/2006/relationships/image" Target="../media/image90.png"/><Relationship Id="rId5" Type="http://schemas.openxmlformats.org/officeDocument/2006/relationships/image" Target="../media/image2.png"/><Relationship Id="rId15" Type="http://schemas.openxmlformats.org/officeDocument/2006/relationships/image" Target="../media/image7.png"/><Relationship Id="rId4" Type="http://schemas.openxmlformats.org/officeDocument/2006/relationships/image" Target="../media/image1.wmf"/><Relationship Id="rId9" Type="http://schemas.openxmlformats.org/officeDocument/2006/relationships/image" Target="../media/image89.png"/><Relationship Id="rId14" Type="http://schemas.openxmlformats.org/officeDocument/2006/relationships/image" Target="../media/image5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56.png"/><Relationship Id="rId18" Type="http://schemas.openxmlformats.org/officeDocument/2006/relationships/image" Target="../media/image50.png"/><Relationship Id="rId3" Type="http://schemas.openxmlformats.org/officeDocument/2006/relationships/oleObject" Target="../embeddings/oleObject17.bin"/><Relationship Id="rId21" Type="http://schemas.openxmlformats.org/officeDocument/2006/relationships/image" Target="../media/image8.png"/><Relationship Id="rId7" Type="http://schemas.openxmlformats.org/officeDocument/2006/relationships/image" Target="../media/image93.png"/><Relationship Id="rId12" Type="http://schemas.openxmlformats.org/officeDocument/2006/relationships/image" Target="../media/image97.png"/><Relationship Id="rId17" Type="http://schemas.openxmlformats.org/officeDocument/2006/relationships/image" Target="../media/image560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550.png"/><Relationship Id="rId20" Type="http://schemas.openxmlformats.org/officeDocument/2006/relationships/image" Target="../media/image3.png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.png"/><Relationship Id="rId5" Type="http://schemas.openxmlformats.org/officeDocument/2006/relationships/image" Target="../media/image53.png"/><Relationship Id="rId10" Type="http://schemas.openxmlformats.org/officeDocument/2006/relationships/image" Target="../media/image11.wmf"/><Relationship Id="rId19" Type="http://schemas.openxmlformats.org/officeDocument/2006/relationships/image" Target="../media/image57.png"/><Relationship Id="rId4" Type="http://schemas.openxmlformats.org/officeDocument/2006/relationships/image" Target="../media/image1.wmf"/><Relationship Id="rId9" Type="http://schemas.openxmlformats.org/officeDocument/2006/relationships/oleObject" Target="../embeddings/oleObject6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13" Type="http://schemas.openxmlformats.org/officeDocument/2006/relationships/image" Target="../media/image570.png"/><Relationship Id="rId3" Type="http://schemas.openxmlformats.org/officeDocument/2006/relationships/oleObject" Target="../embeddings/oleObject18.bin"/><Relationship Id="rId7" Type="http://schemas.openxmlformats.org/officeDocument/2006/relationships/oleObject" Target="../embeddings/oleObject6.bin"/><Relationship Id="rId12" Type="http://schemas.openxmlformats.org/officeDocument/2006/relationships/image" Target="../media/image700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.png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000.png"/><Relationship Id="rId11" Type="http://schemas.openxmlformats.org/officeDocument/2006/relationships/image" Target="../media/image59.png"/><Relationship Id="rId5" Type="http://schemas.openxmlformats.org/officeDocument/2006/relationships/image" Target="../media/image2.png"/><Relationship Id="rId15" Type="http://schemas.openxmlformats.org/officeDocument/2006/relationships/image" Target="../media/image3.png"/><Relationship Id="rId10" Type="http://schemas.openxmlformats.org/officeDocument/2006/relationships/image" Target="../media/image1020.png"/><Relationship Id="rId4" Type="http://schemas.openxmlformats.org/officeDocument/2006/relationships/image" Target="../media/image1.wmf"/><Relationship Id="rId14" Type="http://schemas.openxmlformats.org/officeDocument/2006/relationships/image" Target="../media/image5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60.png"/><Relationship Id="rId5" Type="http://schemas.openxmlformats.org/officeDocument/2006/relationships/image" Target="../media/image59.wmf"/><Relationship Id="rId10" Type="http://schemas.openxmlformats.org/officeDocument/2006/relationships/image" Target="../media/image8.png"/><Relationship Id="rId4" Type="http://schemas.openxmlformats.org/officeDocument/2006/relationships/oleObject" Target="../embeddings/oleObject19.bin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oleObject" Target="../embeddings/oleObject2.bin"/><Relationship Id="rId12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png"/><Relationship Id="rId11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wmf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3.png"/><Relationship Id="rId3" Type="http://schemas.openxmlformats.org/officeDocument/2006/relationships/oleObject" Target="../embeddings/oleObject3.bin"/><Relationship Id="rId12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11" Type="http://schemas.openxmlformats.org/officeDocument/2006/relationships/image" Target="../media/image10.png"/><Relationship Id="rId5" Type="http://schemas.openxmlformats.org/officeDocument/2006/relationships/image" Target="../media/image2.png"/><Relationship Id="rId10" Type="http://schemas.openxmlformats.org/officeDocument/2006/relationships/image" Target="../media/image9.png"/><Relationship Id="rId4" Type="http://schemas.openxmlformats.org/officeDocument/2006/relationships/image" Target="../media/image1.wmf"/><Relationship Id="rId9" Type="http://schemas.openxmlformats.org/officeDocument/2006/relationships/image" Target="../media/image8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4.png"/><Relationship Id="rId3" Type="http://schemas.openxmlformats.org/officeDocument/2006/relationships/oleObject" Target="../embeddings/oleObject4.bin"/><Relationship Id="rId7" Type="http://schemas.openxmlformats.org/officeDocument/2006/relationships/image" Target="../media/image13.png"/><Relationship Id="rId12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.png"/><Relationship Id="rId1" Type="http://schemas.openxmlformats.org/officeDocument/2006/relationships/vmlDrawing" Target="../drawings/vmlDrawing4.vml"/><Relationship Id="rId6" Type="http://schemas.openxmlformats.org/officeDocument/2006/relationships/image" Target="../media/image120.png"/><Relationship Id="rId11" Type="http://schemas.openxmlformats.org/officeDocument/2006/relationships/image" Target="../media/image11.wmf"/><Relationship Id="rId5" Type="http://schemas.openxmlformats.org/officeDocument/2006/relationships/image" Target="../media/image12.png"/><Relationship Id="rId15" Type="http://schemas.openxmlformats.org/officeDocument/2006/relationships/image" Target="../media/image3.png"/><Relationship Id="rId10" Type="http://schemas.openxmlformats.org/officeDocument/2006/relationships/oleObject" Target="../embeddings/oleObject5.bin"/><Relationship Id="rId4" Type="http://schemas.openxmlformats.org/officeDocument/2006/relationships/image" Target="../media/image1.wmf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13" Type="http://schemas.openxmlformats.org/officeDocument/2006/relationships/image" Target="../media/image8.png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6.bin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31.png"/><Relationship Id="rId11" Type="http://schemas.openxmlformats.org/officeDocument/2006/relationships/image" Target="../media/image15.png"/><Relationship Id="rId5" Type="http://schemas.openxmlformats.org/officeDocument/2006/relationships/image" Target="../media/image2.png"/><Relationship Id="rId10" Type="http://schemas.openxmlformats.org/officeDocument/2006/relationships/image" Target="../media/image17.png"/><Relationship Id="rId4" Type="http://schemas.openxmlformats.org/officeDocument/2006/relationships/image" Target="../media/image1.wmf"/><Relationship Id="rId9" Type="http://schemas.openxmlformats.org/officeDocument/2006/relationships/image" Target="../media/image13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oleObject" Target="../embeddings/oleObject8.bin"/><Relationship Id="rId7" Type="http://schemas.openxmlformats.org/officeDocument/2006/relationships/image" Target="../media/image11.wmf"/><Relationship Id="rId12" Type="http://schemas.openxmlformats.org/officeDocument/2006/relationships/image" Target="../media/image2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6.bin"/><Relationship Id="rId11" Type="http://schemas.openxmlformats.org/officeDocument/2006/relationships/image" Target="../media/image19.png"/><Relationship Id="rId5" Type="http://schemas.openxmlformats.org/officeDocument/2006/relationships/image" Target="../media/image2.png"/><Relationship Id="rId15" Type="http://schemas.openxmlformats.org/officeDocument/2006/relationships/image" Target="../media/image8.png"/><Relationship Id="rId10" Type="http://schemas.openxmlformats.org/officeDocument/2006/relationships/image" Target="../media/image18.png"/><Relationship Id="rId4" Type="http://schemas.openxmlformats.org/officeDocument/2006/relationships/image" Target="../media/image1.wmf"/><Relationship Id="rId9" Type="http://schemas.openxmlformats.org/officeDocument/2006/relationships/image" Target="../media/image160.png"/><Relationship Id="rId1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4.png"/><Relationship Id="rId18" Type="http://schemas.openxmlformats.org/officeDocument/2006/relationships/image" Target="../media/image8.png"/><Relationship Id="rId3" Type="http://schemas.openxmlformats.org/officeDocument/2006/relationships/oleObject" Target="../embeddings/oleObject9.bin"/><Relationship Id="rId7" Type="http://schemas.openxmlformats.org/officeDocument/2006/relationships/image" Target="../media/image11.wmf"/><Relationship Id="rId12" Type="http://schemas.openxmlformats.org/officeDocument/2006/relationships/image" Target="../media/image23.png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5.png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6.bin"/><Relationship Id="rId11" Type="http://schemas.openxmlformats.org/officeDocument/2006/relationships/image" Target="../media/image27.png"/><Relationship Id="rId5" Type="http://schemas.openxmlformats.org/officeDocument/2006/relationships/image" Target="../media/image2.png"/><Relationship Id="rId15" Type="http://schemas.openxmlformats.org/officeDocument/2006/relationships/image" Target="../media/image220.png"/><Relationship Id="rId4" Type="http://schemas.openxmlformats.org/officeDocument/2006/relationships/image" Target="../media/image1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8" Type="http://schemas.openxmlformats.org/officeDocument/2006/relationships/image" Target="../media/image32.png"/><Relationship Id="rId3" Type="http://schemas.openxmlformats.org/officeDocument/2006/relationships/oleObject" Target="../embeddings/oleObject10.bin"/><Relationship Id="rId21" Type="http://schemas.openxmlformats.org/officeDocument/2006/relationships/image" Target="../media/image3.png"/><Relationship Id="rId7" Type="http://schemas.openxmlformats.org/officeDocument/2006/relationships/image" Target="../media/image11.wmf"/><Relationship Id="rId17" Type="http://schemas.openxmlformats.org/officeDocument/2006/relationships/image" Target="../media/image31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0.png"/><Relationship Id="rId20" Type="http://schemas.openxmlformats.org/officeDocument/2006/relationships/image" Target="../media/image34.png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2.png"/><Relationship Id="rId15" Type="http://schemas.openxmlformats.org/officeDocument/2006/relationships/image" Target="../media/image290.png"/><Relationship Id="rId10" Type="http://schemas.openxmlformats.org/officeDocument/2006/relationships/image" Target="../media/image29.png"/><Relationship Id="rId19" Type="http://schemas.openxmlformats.org/officeDocument/2006/relationships/image" Target="../media/image33.png"/><Relationship Id="rId4" Type="http://schemas.openxmlformats.org/officeDocument/2006/relationships/image" Target="../media/image1.wmf"/><Relationship Id="rId9" Type="http://schemas.openxmlformats.org/officeDocument/2006/relationships/image" Target="../media/image28.png"/><Relationship Id="rId14" Type="http://schemas.openxmlformats.org/officeDocument/2006/relationships/image" Target="../media/image260.png"/><Relationship Id="rId2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13" Type="http://schemas.openxmlformats.org/officeDocument/2006/relationships/image" Target="../media/image42.png"/><Relationship Id="rId3" Type="http://schemas.openxmlformats.org/officeDocument/2006/relationships/oleObject" Target="../embeddings/oleObject11.bin"/><Relationship Id="rId21" Type="http://schemas.openxmlformats.org/officeDocument/2006/relationships/image" Target="../media/image3.png"/><Relationship Id="rId7" Type="http://schemas.openxmlformats.org/officeDocument/2006/relationships/image" Target="../media/image340.png"/><Relationship Id="rId12" Type="http://schemas.openxmlformats.org/officeDocument/2006/relationships/image" Target="../media/image41.png"/><Relationship Id="rId1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6.png"/><Relationship Id="rId20" Type="http://schemas.openxmlformats.org/officeDocument/2006/relationships/image" Target="../media/image38.png"/><Relationship Id="rId1" Type="http://schemas.openxmlformats.org/officeDocument/2006/relationships/vmlDrawing" Target="../drawings/vmlDrawing9.vml"/><Relationship Id="rId6" Type="http://schemas.openxmlformats.org/officeDocument/2006/relationships/image" Target="../media/image37.png"/><Relationship Id="rId11" Type="http://schemas.openxmlformats.org/officeDocument/2006/relationships/image" Target="../media/image40.png"/><Relationship Id="rId5" Type="http://schemas.openxmlformats.org/officeDocument/2006/relationships/image" Target="../media/image2.png"/><Relationship Id="rId15" Type="http://schemas.openxmlformats.org/officeDocument/2006/relationships/image" Target="../media/image35.png"/><Relationship Id="rId19" Type="http://schemas.openxmlformats.org/officeDocument/2006/relationships/image" Target="../media/image39.png"/><Relationship Id="rId4" Type="http://schemas.openxmlformats.org/officeDocument/2006/relationships/image" Target="../media/image1.wmf"/><Relationship Id="rId9" Type="http://schemas.openxmlformats.org/officeDocument/2006/relationships/image" Target="../media/image11.wmf"/><Relationship Id="rId14" Type="http://schemas.openxmlformats.org/officeDocument/2006/relationships/image" Target="../media/image7.png"/><Relationship Id="rId2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Объект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4712700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9" name="Рисунок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p:sp>
        <p:nvSpPr>
          <p:cNvPr id="21" name="Заголовок 1"/>
          <p:cNvSpPr>
            <a:spLocks noGrp="1"/>
          </p:cNvSpPr>
          <p:nvPr>
            <p:ph type="ctrTitle"/>
          </p:nvPr>
        </p:nvSpPr>
        <p:spPr>
          <a:xfrm>
            <a:off x="1583634" y="2559551"/>
            <a:ext cx="8854752" cy="422921"/>
          </a:xfrm>
        </p:spPr>
        <p:txBody>
          <a:bodyPr>
            <a:normAutofit/>
          </a:bodyPr>
          <a:lstStyle/>
          <a:p>
            <a:r>
              <a:rPr lang="ru-RU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Выпускная квалификационная работа на </a:t>
            </a:r>
            <a:r>
              <a:rPr lang="ru-RU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тему:</a:t>
            </a:r>
            <a:endParaRPr lang="ru-RU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709647" y="4203944"/>
            <a:ext cx="4482353" cy="1752600"/>
          </a:xfrm>
        </p:spPr>
        <p:txBody>
          <a:bodyPr>
            <a:normAutofit/>
          </a:bodyPr>
          <a:lstStyle/>
          <a:p>
            <a:pPr algn="l"/>
            <a:r>
              <a:rPr lang="ru-RU" sz="20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Выполнил: </a:t>
            </a:r>
            <a:r>
              <a:rPr lang="ru-RU" sz="18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студент </a:t>
            </a:r>
            <a:r>
              <a:rPr lang="ru-RU" sz="18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группы </a:t>
            </a:r>
            <a:r>
              <a:rPr lang="ru-RU" sz="18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381903_3</a:t>
            </a:r>
            <a:r>
              <a:rPr lang="en-US" sz="18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8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</a:t>
            </a:r>
            <a:endParaRPr lang="ru-RU" sz="18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ru-RU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Научный руководитель: </a:t>
            </a:r>
            <a:br>
              <a:rPr lang="ru-RU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8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Чирков </a:t>
            </a:r>
            <a:r>
              <a:rPr lang="ru-RU" sz="18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А.Ю.</a:t>
            </a:r>
          </a:p>
        </p:txBody>
      </p:sp>
      <p:sp>
        <p:nvSpPr>
          <p:cNvPr id="23" name="Заголовок 1"/>
          <p:cNvSpPr txBox="1">
            <a:spLocks/>
          </p:cNvSpPr>
          <p:nvPr/>
        </p:nvSpPr>
        <p:spPr>
          <a:xfrm>
            <a:off x="1870584" y="2735899"/>
            <a:ext cx="8450832" cy="13052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«Минимизация неявно заданной функции, применение метода имитации отжига»</a:t>
            </a:r>
            <a:endParaRPr lang="ru-RU" sz="40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971713" y="1054249"/>
            <a:ext cx="10481656" cy="1241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информационных технологий, математики и механики    </a:t>
            </a:r>
          </a:p>
          <a:p>
            <a:pPr algn="ctr"/>
            <a:r>
              <a:rPr lang="ru-RU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алгебры, геометрии и дискретной математики</a:t>
            </a:r>
          </a:p>
          <a:p>
            <a:pPr algn="ctr"/>
            <a:r>
              <a:rPr lang="ru-RU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Направление </a:t>
            </a:r>
            <a:r>
              <a:rPr lang="ru-RU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подготовки: </a:t>
            </a:r>
            <a:r>
              <a:rPr lang="ru-RU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«Прикладная математика и информатика»</a:t>
            </a:r>
            <a:endParaRPr lang="ru-RU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Профиль подготовки: </a:t>
            </a:r>
            <a:r>
              <a:rPr lang="ru-RU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«Прикладная математика и информатика (общий профиль)»</a:t>
            </a:r>
            <a:endParaRPr lang="ru-RU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40731" y="6293914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г. Нижний Новгород</a:t>
            </a:r>
            <a:b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2023 гг. 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50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" name="Объект 5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805302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30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/>
              <p:cNvSpPr/>
              <p:nvPr/>
            </p:nvSpPr>
            <p:spPr>
              <a:xfrm>
                <a:off x="2971375" y="64838"/>
                <a:ext cx="8399930" cy="12634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Решение задачи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𝜶</m:t>
                        </m:r>
                      </m:e>
                      <m:sub>
                        <m:r>
                          <a:rPr lang="ru-RU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𝟐</m:t>
                        </m:r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при </a:t>
                </a:r>
                <a14:m>
                  <m:oMath xmlns:m="http://schemas.openxmlformats.org/officeDocument/2006/math">
                    <m:r>
                      <a:rPr lang="en-US" sz="2500" b="1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𝒏</m:t>
                    </m:r>
                    <m:r>
                      <a:rPr lang="en-US" sz="2500" b="1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= </m:t>
                    </m:r>
                    <m:r>
                      <a:rPr lang="en-US" sz="2500" b="1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𝟓</m:t>
                    </m:r>
                    <m:r>
                      <a:rPr lang="en-US" sz="2500" b="1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ru-RU" sz="2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с </a:t>
                </a:r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использованием</a:t>
                </a:r>
                <a:r>
                  <a:rPr lang="en-US" sz="2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предыдущих результатов </a:t>
                </a:r>
              </a:p>
              <a:p>
                <a:pPr algn="ctr"/>
                <a:endParaRPr lang="ru-RU" sz="2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1375" y="64838"/>
                <a:ext cx="8399930" cy="1263423"/>
              </a:xfrm>
              <a:prstGeom prst="rect">
                <a:avLst/>
              </a:prstGeom>
              <a:blipFill>
                <a:blip r:embed="rId6"/>
                <a:stretch>
                  <a:fillRect t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9"/>
          <p:cNvSpPr/>
          <p:nvPr/>
        </p:nvSpPr>
        <p:spPr>
          <a:xfrm>
            <a:off x="7763436" y="629062"/>
            <a:ext cx="18473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853083" y="-73896"/>
            <a:ext cx="442856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Прямоугольник 18"/>
              <p:cNvSpPr/>
              <p:nvPr/>
            </p:nvSpPr>
            <p:spPr>
              <a:xfrm>
                <a:off x="9311654" y="977664"/>
                <a:ext cx="3307125" cy="44897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Целочисленная задача о ранце на</a:t>
                </a:r>
                <a:r>
                  <a:rPr lang="en-US" sz="1600" b="1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</a:t>
                </a:r>
                <a:r>
                  <a:rPr lang="en-US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max</a:t>
                </a:r>
                <a: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(1): </a:t>
                </a:r>
                <a:endParaRPr lang="ru-RU" sz="1600" b="1" i="1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𝑐𝑥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→</m:t>
                            </m:r>
                            <m:func>
                              <m:func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</m:e>
                                  <m:lim>
                                    <m:sSub>
                                      <m:sSub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  <m:t>, …, </m:t>
                                    </m:r>
                                    <m:sSub>
                                      <m:sSub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lim>
                                </m:limLow>
                              </m:fName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func>
                          </m:e>
                          <m:e>
                            <m:r>
                              <a:rPr 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𝑎𝑥</m:t>
                            </m:r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≤ </m:t>
                            </m:r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𝑏</m:t>
                            </m:r>
                          </m:e>
                        </m:eqArr>
                      </m:e>
                    </m:d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(1</a:t>
                </a:r>
                <a:r>
                  <a:rPr lang="ru-RU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),где:</a:t>
                </a:r>
              </a:p>
              <a:p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𝑐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=</m:t>
                    </m:r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... 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Т</m:t>
                        </m:r>
                      </m:sup>
                    </m:sSup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–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вектор</a:t>
                </a:r>
              </a:p>
              <a:p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цен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предметов</a:t>
                </a:r>
                <a:b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𝑎</m:t>
                    </m:r>
                    <m:r>
                      <a:rPr lang="ru-RU" sz="1600" i="1" dirty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=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... 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Т</m:t>
                        </m:r>
                      </m:sup>
                    </m:sSup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– 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вектор</a:t>
                </a:r>
              </a:p>
              <a:p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весов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предметов</a:t>
                </a:r>
                <a:endParaRPr lang="en-US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- максимальный </a:t>
                </a:r>
                <a:endParaRPr lang="ru-RU" sz="1600" dirty="0" smtClean="0"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  <a:p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вес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, который может быть</a:t>
                </a:r>
                <a:b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в рюкзаке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/>
                </a:r>
                <a:b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 = 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... 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Т</m:t>
                        </m:r>
                      </m:sup>
                    </m:sSup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 вектор,</a:t>
                </a:r>
              </a:p>
              <a:p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где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∈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𝑍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b>
                    </m:sSub>
                  </m:oMath>
                </a14:m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,</a:t>
                </a:r>
                <a:r>
                  <a:rPr lang="en-US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en-US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/>
                </a:r>
                <a:br>
                  <a:rPr lang="en-US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количество</a:t>
                </a:r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предметов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-ого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типа.</a:t>
                </a:r>
                <a:r>
                  <a:rPr lang="ru-RU" dirty="0">
                    <a:latin typeface="Arial" panose="020B0604020202020204" pitchFamily="34" charset="0"/>
                    <a:cs typeface="Arial" panose="020B0604020202020204" pitchFamily="34" charset="0"/>
                  </a:rPr>
                  <a:t/>
                </a:r>
                <a:br>
                  <a:rPr lang="ru-RU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/>
                </a:r>
                <a:b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endParaRPr lang="ru-RU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9" name="Прямоугольник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1654" y="977664"/>
                <a:ext cx="3307125" cy="4489755"/>
              </a:xfrm>
              <a:prstGeom prst="rect">
                <a:avLst/>
              </a:prstGeom>
              <a:blipFill>
                <a:blip r:embed="rId7"/>
                <a:stretch>
                  <a:fillRect l="-1107" t="-40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5"/>
              <p:cNvSpPr>
                <a:spLocks noChangeArrowheads="1"/>
              </p:cNvSpPr>
              <p:nvPr/>
            </p:nvSpPr>
            <p:spPr bwMode="auto">
              <a:xfrm>
                <a:off x="-65486" y="4280722"/>
                <a:ext cx="9099176" cy="349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lvl="0" algn="just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ru-RU" altLang="ru-RU" sz="1600" b="1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Идея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altLang="ru-RU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altLang="ru-RU" sz="1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ru-RU" altLang="ru-RU" sz="1600" b="1" i="1">
                            <a:latin typeface="Cambria Math" panose="02040503050406030204" pitchFamily="18" charset="0"/>
                          </a:rPr>
                          <m:t>𝟐</m:t>
                        </m:r>
                        <m:r>
                          <a:rPr lang="en-US" altLang="ru-RU" sz="1600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ru-RU" sz="1600" b="1" i="1">
                            <a:latin typeface="Cambria Math" panose="02040503050406030204" pitchFamily="18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kumimoji="0" lang="ru-RU" altLang="ru-RU" sz="1600" b="1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при </a:t>
                </a:r>
                <a14:m>
                  <m:oMath xmlns:m="http://schemas.openxmlformats.org/officeDocument/2006/math">
                    <m:r>
                      <a:rPr kumimoji="0" lang="en-US" altLang="ru-RU" sz="16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𝒏</m:t>
                    </m:r>
                    <m:r>
                      <a:rPr lang="en-US" altLang="ru-RU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kumimoji="0" lang="ru-RU" altLang="ru-RU" sz="16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𝟓</m:t>
                    </m:r>
                  </m:oMath>
                </a14:m>
                <a:r>
                  <a:rPr kumimoji="0" lang="ru-RU" altLang="ru-RU" sz="1600" b="1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: </a:t>
                </a:r>
                <a:endParaRPr kumimoji="0" lang="en-US" altLang="ru-RU" sz="16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-65486" y="4280722"/>
                <a:ext cx="9099176" cy="349326"/>
              </a:xfrm>
              <a:prstGeom prst="rect">
                <a:avLst/>
              </a:prstGeom>
              <a:blipFill>
                <a:blip r:embed="rId8"/>
                <a:stretch>
                  <a:fillRect l="-335" t="-5172" b="-17241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Прямоугольник 27"/>
          <p:cNvSpPr/>
          <p:nvPr/>
        </p:nvSpPr>
        <p:spPr>
          <a:xfrm>
            <a:off x="430305" y="1019908"/>
            <a:ext cx="81489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проведения исследований были использованы результаты, описанные в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статье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А.Ю.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Чиркова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, В.Н. Шевченко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9" name="Объект 28"/>
          <p:cNvGraphicFramePr>
            <a:graphicFrameLocks noChangeAspect="1"/>
          </p:cNvGraphicFramePr>
          <p:nvPr>
            <p:extLst/>
          </p:nvPr>
        </p:nvGraphicFramePr>
        <p:xfrm>
          <a:off x="325591" y="1154746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31" r:id="rId9" imgW="1155240" imgH="1053720" progId="">
                  <p:embed/>
                </p:oleObj>
              </mc:Choice>
              <mc:Fallback>
                <p:oleObj r:id="rId9" imgW="1155240" imgH="1053720" progId="">
                  <p:embed/>
                  <p:pic>
                    <p:nvPicPr>
                      <p:cNvPr id="9" name="Объект 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5591" y="1154746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Объект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799878"/>
              </p:ext>
            </p:extLst>
          </p:nvPr>
        </p:nvGraphicFramePr>
        <p:xfrm>
          <a:off x="325590" y="1932249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32" r:id="rId9" imgW="1155240" imgH="1053720" progId="">
                  <p:embed/>
                </p:oleObj>
              </mc:Choice>
              <mc:Fallback>
                <p:oleObj r:id="rId9" imgW="1155240" imgH="1053720" progId="">
                  <p:embed/>
                  <p:pic>
                    <p:nvPicPr>
                      <p:cNvPr id="29" name="Объект 2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5590" y="1932249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/>
              <p:cNvSpPr/>
              <p:nvPr/>
            </p:nvSpPr>
            <p:spPr>
              <a:xfrm>
                <a:off x="419099" y="1735400"/>
                <a:ext cx="7493208" cy="148021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alt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</a:rPr>
                  <a:t>для </a:t>
                </a:r>
                <a:r>
                  <a:rPr lang="ru-RU" altLang="ru-RU" sz="1600" b="1" dirty="0">
                    <a:latin typeface="Arial" panose="020B0604020202020204" pitchFamily="34" charset="0"/>
                    <a:ea typeface="Times New Roman" panose="02020603050405020304" pitchFamily="18" charset="0"/>
                  </a:rPr>
                  <a:t>задачи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altLang="ru-RU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altLang="ru-RU" sz="1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ru-RU" altLang="ru-RU" sz="16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  <m:r>
                          <a:rPr lang="en-US" altLang="ru-RU" sz="1600" b="1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ru-RU" sz="1600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ru-RU" alt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</a:rPr>
                  <a:t> при </a:t>
                </a:r>
                <a14:m>
                  <m:oMath xmlns:m="http://schemas.openxmlformats.org/officeDocument/2006/math">
                    <m:r>
                      <a:rPr lang="ru-RU" altLang="ru-RU" sz="1600" b="1" i="1" dirty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𝒏</m:t>
                    </m:r>
                    <m:r>
                      <a:rPr lang="ru-RU" altLang="ru-RU" sz="1600" b="1" i="1" dirty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</m:t>
                    </m:r>
                    <m:r>
                      <a:rPr lang="ru-RU" altLang="ru-RU" sz="1600" b="1" i="1" dirty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𝟒</m:t>
                    </m:r>
                  </m:oMath>
                </a14:m>
                <a:r>
                  <a:rPr lang="ru-RU" altLang="ru-RU" sz="1600" b="1" dirty="0">
                    <a:latin typeface="Cambria Math" panose="02040503050406030204" pitchFamily="18" charset="0"/>
                    <a:ea typeface="Times New Roman" panose="02020603050405020304" pitchFamily="18" charset="0"/>
                  </a:rPr>
                  <a:t>:</a:t>
                </a:r>
                <a:r>
                  <a:rPr lang="ru-RU" altLang="ru-RU" sz="1600" b="1" i="1" dirty="0">
                    <a:latin typeface="Cambria Math" panose="02040503050406030204" pitchFamily="18" charset="0"/>
                    <a:ea typeface="Times New Roman" panose="02020603050405020304" pitchFamily="18" charset="0"/>
                  </a:rPr>
                  <a:t>  </a:t>
                </a:r>
                <a:r>
                  <a:rPr lang="ru-RU" altLang="ru-RU" sz="1600" dirty="0">
                    <a:ea typeface="Times New Roman" panose="02020603050405020304" pitchFamily="18" charset="0"/>
                  </a:rPr>
                  <a:t>удалось </a:t>
                </a:r>
                <a:r>
                  <a:rPr lang="ru-RU" altLang="ru-RU" sz="1600" dirty="0" smtClean="0">
                    <a:ea typeface="Times New Roman" panose="02020603050405020304" pitchFamily="18" charset="0"/>
                  </a:rPr>
                  <a:t>минимизировать</a:t>
                </a:r>
                <a:r>
                  <a:rPr lang="en-US" altLang="ru-RU" sz="1600" dirty="0" smtClean="0"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altLang="ru-RU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altLang="ru-RU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altLang="ru-RU" sz="160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ru-RU" sz="1600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altLang="ru-RU" sz="16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ru-RU" altLang="ru-RU" sz="1600" dirty="0" smtClean="0"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num>
                      <m:den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𝜆</m:t>
                        </m:r>
                        <m:d>
                          <m:d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den>
                    </m:f>
                  </m:oMath>
                </a14:m>
                <a:r>
                  <a:rPr lang="ru-RU" altLang="ru-RU" sz="1600" dirty="0">
                    <a:ea typeface="Times New Roman" panose="02020603050405020304" pitchFamily="18" charset="0"/>
                  </a:rPr>
                  <a:t> </a:t>
                </a:r>
                <a:r>
                  <a:rPr lang="ru-RU" altLang="ru-RU" sz="1600" dirty="0">
                    <a:latin typeface="Arial" panose="020B0604020202020204" pitchFamily="34" charset="0"/>
                    <a:ea typeface="Times New Roman" panose="02020603050405020304" pitchFamily="18" charset="0"/>
                  </a:rPr>
                  <a:t>до значения из отрезка</a:t>
                </a:r>
                <a:r>
                  <a:rPr lang="ru-RU" alt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1600">
                        <a:latin typeface="Cambria Math" panose="02040503050406030204" pitchFamily="18" charset="0"/>
                      </a:rPr>
                      <m:t>0.8</m:t>
                    </m:r>
                  </m:oMath>
                </a14:m>
                <a:r>
                  <a:rPr lang="ru-RU" sz="1600" dirty="0"/>
                  <a:t> 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b="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b="0" i="1">
                            <a:latin typeface="Cambria Math" panose="02040503050406030204" pitchFamily="18" charset="0"/>
                          </a:rPr>
                          <m:t>2, 4</m:t>
                        </m:r>
                      </m:sub>
                    </m:sSub>
                  </m:oMath>
                </a14:m>
                <a:r>
                  <a:rPr lang="ru-RU" sz="1600" dirty="0"/>
                  <a:t> = </a:t>
                </a:r>
                <a14:m>
                  <m:oMath xmlns:m="http://schemas.openxmlformats.org/officeDocument/2006/math">
                    <m:r>
                      <a:rPr lang="ru-RU" sz="1600">
                        <a:latin typeface="Cambria Math" panose="02040503050406030204" pitchFamily="18" charset="0"/>
                      </a:rPr>
                      <m:t>0.8526</m:t>
                    </m:r>
                  </m:oMath>
                </a14:m>
                <a:r>
                  <a:rPr lang="ru-RU" sz="1600" dirty="0"/>
                  <a:t> 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≤ </m:t>
                    </m:r>
                  </m:oMath>
                </a14:m>
                <a:r>
                  <a:rPr lang="ru-RU" sz="1600" dirty="0"/>
                  <a:t>0.857143</a:t>
                </a:r>
                <a:r>
                  <a:rPr lang="ru-RU" altLang="ru-RU" sz="1600" dirty="0">
                    <a:ea typeface="Times New Roman" panose="02020603050405020304" pitchFamily="18" charset="0"/>
                  </a:rPr>
                  <a:t>, введя ограничения на сумму цен и весов</a:t>
                </a:r>
                <a:r>
                  <a:rPr lang="ru-RU" altLang="ru-RU" sz="1600" dirty="0" smtClean="0">
                    <a:ea typeface="Times New Roman" panose="02020603050405020304" pitchFamily="18" charset="0"/>
                  </a:rPr>
                  <a:t>.</a:t>
                </a:r>
                <a:endParaRPr lang="en-US" altLang="ru-RU" sz="1600" dirty="0" smtClean="0">
                  <a:ea typeface="Times New Roman" panose="02020603050405020304" pitchFamily="18" charset="0"/>
                </a:endParaRPr>
              </a:p>
              <a:p>
                <a:r>
                  <a:rPr lang="ru-RU" altLang="ru-RU" sz="1600" b="1" dirty="0" smtClean="0">
                    <a:ea typeface="Times New Roman" panose="02020603050405020304" pitchFamily="18" charset="0"/>
                  </a:rPr>
                  <a:t>Но: </a:t>
                </a:r>
                <a:r>
                  <a:rPr lang="ru-RU" altLang="ru-RU" sz="1600" dirty="0" smtClean="0">
                    <a:ea typeface="Times New Roman" panose="02020603050405020304" pitchFamily="18" charset="0"/>
                  </a:rPr>
                  <a:t>для </a:t>
                </a:r>
                <a14:m>
                  <m:oMath xmlns:m="http://schemas.openxmlformats.org/officeDocument/2006/math">
                    <m:r>
                      <a:rPr lang="en-US" altLang="ru-RU" sz="1600" b="0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𝑛</m:t>
                    </m:r>
                    <m:r>
                      <a:rPr lang="en-US" altLang="ru-RU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ru-RU" altLang="ru-RU" sz="1600" b="0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5</m:t>
                    </m:r>
                    <m:r>
                      <a:rPr lang="en-US" altLang="ru-RU" sz="1600" b="0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ru-RU" altLang="ru-RU" sz="1600" dirty="0" smtClean="0">
                    <a:ea typeface="Times New Roman" panose="02020603050405020304" pitchFamily="18" charset="0"/>
                  </a:rPr>
                  <a:t> не удалось</a:t>
                </a:r>
                <a:r>
                  <a:rPr lang="ru-RU" altLang="ru-RU" sz="1600" dirty="0">
                    <a:ea typeface="Times New Roman" panose="02020603050405020304" pitchFamily="18" charset="0"/>
                  </a:rPr>
                  <a:t/>
                </a:r>
                <a:br>
                  <a:rPr lang="ru-RU" altLang="ru-RU" sz="1600" dirty="0">
                    <a:ea typeface="Times New Roman" panose="02020603050405020304" pitchFamily="18" charset="0"/>
                  </a:rPr>
                </a:br>
                <a:endParaRPr lang="ru-RU" sz="1600" dirty="0"/>
              </a:p>
            </p:txBody>
          </p:sp>
        </mc:Choice>
        <mc:Fallback xmlns=""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099" y="1735400"/>
                <a:ext cx="7493208" cy="1480213"/>
              </a:xfrm>
              <a:prstGeom prst="rect">
                <a:avLst/>
              </a:prstGeom>
              <a:blipFill>
                <a:blip r:embed="rId11"/>
                <a:stretch>
                  <a:fillRect l="-48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Прямоугольник 6"/>
          <p:cNvSpPr/>
          <p:nvPr/>
        </p:nvSpPr>
        <p:spPr>
          <a:xfrm>
            <a:off x="201134" y="4510978"/>
            <a:ext cx="771117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Т.к. </a:t>
            </a:r>
            <a:r>
              <a:rPr lang="ru-RU" altLang="ru-RU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работа алгоритма метода имитации отжига зависит от начальных условий и параметров метода запуска программы</a:t>
            </a:r>
            <a:r>
              <a:rPr lang="ru-RU" altLang="ru-RU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тогда: </a:t>
            </a:r>
          </a:p>
        </p:txBody>
      </p:sp>
      <p:graphicFrame>
        <p:nvGraphicFramePr>
          <p:cNvPr id="31" name="Объект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4478228"/>
              </p:ext>
            </p:extLst>
          </p:nvPr>
        </p:nvGraphicFramePr>
        <p:xfrm>
          <a:off x="7057" y="4609765"/>
          <a:ext cx="221327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33" r:id="rId9" imgW="1155240" imgH="1053720" progId="">
                  <p:embed/>
                </p:oleObj>
              </mc:Choice>
              <mc:Fallback>
                <p:oleObj r:id="rId9" imgW="1155240" imgH="1053720" progId="">
                  <p:embed/>
                  <p:pic>
                    <p:nvPicPr>
                      <p:cNvPr id="10" name="Объект 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057" y="4609765"/>
                        <a:ext cx="221327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/>
              <p:cNvSpPr/>
              <p:nvPr/>
            </p:nvSpPr>
            <p:spPr>
              <a:xfrm>
                <a:off x="430304" y="5039413"/>
                <a:ext cx="7482003" cy="7415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alt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используем полученные результаты из исследования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alt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altLang="ru-RU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altLang="ru-RU" sz="1600" b="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ru-RU" sz="1600" b="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ru-RU" altLang="ru-RU" sz="1600" b="0" i="1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ru-RU" altLang="ru-RU" sz="16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alt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для минимизации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alt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altLang="ru-RU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altLang="ru-RU" sz="1600" b="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ru-RU" sz="1600" b="0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altLang="ru-RU" sz="1600" b="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ru-RU" alt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b="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ru-RU" sz="1600" b="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ru-RU" sz="1600" b="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ru-RU" sz="1600" b="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num>
                      <m:den>
                        <m:r>
                          <a:rPr lang="ru-RU" sz="1600" b="0" i="1">
                            <a:latin typeface="Cambria Math" panose="02040503050406030204" pitchFamily="18" charset="0"/>
                          </a:rPr>
                          <m:t>𝜆</m:t>
                        </m:r>
                        <m:d>
                          <m:d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ru-RU" sz="1600" b="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ru-RU" sz="1600" b="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den>
                    </m:f>
                  </m:oMath>
                </a14:m>
                <a:r>
                  <a:rPr lang="ru-RU" alt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в задаче с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alt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altLang="ru-RU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altLang="ru-RU" sz="1600" b="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ru-RU" sz="1600" b="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ru-RU" altLang="ru-RU" sz="1600" b="0" i="1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endParaRPr lang="ru-RU" sz="1600" dirty="0"/>
              </a:p>
            </p:txBody>
          </p:sp>
        </mc:Choice>
        <mc:Fallback xmlns="">
          <p:sp>
            <p:nvSpPr>
              <p:cNvPr id="8" name="Прямоугольник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304" y="5039413"/>
                <a:ext cx="7482003" cy="741550"/>
              </a:xfrm>
              <a:prstGeom prst="rect">
                <a:avLst/>
              </a:prstGeom>
              <a:blipFill>
                <a:blip r:embed="rId12"/>
                <a:stretch>
                  <a:fillRect l="-489" t="-2479" r="-57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2" name="Объект 1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26" y="5168197"/>
            <a:ext cx="130478" cy="138508"/>
          </a:xfrm>
          <a:prstGeom prst="rect">
            <a:avLst/>
          </a:prstGeom>
        </p:spPr>
      </p:pic>
      <p:pic>
        <p:nvPicPr>
          <p:cNvPr id="33" name="Объект 1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26" y="5762762"/>
            <a:ext cx="130478" cy="13850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/>
              <p:cNvSpPr/>
              <p:nvPr/>
            </p:nvSpPr>
            <p:spPr>
              <a:xfrm>
                <a:off x="466164" y="5698366"/>
                <a:ext cx="7482003" cy="5955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alt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используем раннее </a:t>
                </a:r>
                <a:r>
                  <a:rPr lang="ru-RU" alt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полученные </a:t>
                </a:r>
                <a:r>
                  <a:rPr lang="ru-RU" alt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результаты </a:t>
                </a:r>
                <a:r>
                  <a:rPr lang="ru-RU" alt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из исследования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alt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altLang="ru-RU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altLang="ru-RU" sz="1600" b="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ru-RU" sz="1600" b="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ru-RU" altLang="ru-RU" sz="16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ru-RU" altLang="ru-RU" sz="16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alt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для </a:t>
                </a:r>
                <a:r>
                  <a:rPr lang="ru-RU" alt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этой же задачи</a:t>
                </a:r>
                <a:endParaRPr lang="ru-RU" sz="1600" dirty="0"/>
              </a:p>
            </p:txBody>
          </p:sp>
        </mc:Choice>
        <mc:Fallback xmlns="">
          <p:sp>
            <p:nvSpPr>
              <p:cNvPr id="20" name="Прямоугольник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164" y="5698366"/>
                <a:ext cx="7482003" cy="595548"/>
              </a:xfrm>
              <a:prstGeom prst="rect">
                <a:avLst/>
              </a:prstGeom>
              <a:blipFill>
                <a:blip r:embed="rId14"/>
                <a:stretch>
                  <a:fillRect l="-407" t="-3093" b="-12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9</a:t>
            </a:fld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Рисунок 21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44" name="Рисунок 4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45" name="Рисунок 44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46" name="Рисунок 4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378" y="6640072"/>
            <a:ext cx="244266" cy="139754"/>
          </a:xfrm>
          <a:prstGeom prst="rect">
            <a:avLst/>
          </a:prstGeom>
        </p:spPr>
      </p:pic>
      <p:pic>
        <p:nvPicPr>
          <p:cNvPr id="47" name="Рисунок 46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913" y="6625788"/>
            <a:ext cx="244266" cy="139754"/>
          </a:xfrm>
          <a:prstGeom prst="rect">
            <a:avLst/>
          </a:prstGeom>
        </p:spPr>
      </p:pic>
      <p:pic>
        <p:nvPicPr>
          <p:cNvPr id="48" name="Рисунок 47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569" y="6632932"/>
            <a:ext cx="244266" cy="139754"/>
          </a:xfrm>
          <a:prstGeom prst="rect">
            <a:avLst/>
          </a:prstGeom>
        </p:spPr>
      </p:pic>
      <p:pic>
        <p:nvPicPr>
          <p:cNvPr id="49" name="Рисунок 48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576" y="6640072"/>
            <a:ext cx="244266" cy="139754"/>
          </a:xfrm>
          <a:prstGeom prst="rect">
            <a:avLst/>
          </a:prstGeom>
        </p:spPr>
      </p:pic>
      <p:pic>
        <p:nvPicPr>
          <p:cNvPr id="50" name="Рисунок 49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3" y="6632932"/>
            <a:ext cx="244266" cy="139754"/>
          </a:xfrm>
          <a:prstGeom prst="rect">
            <a:avLst/>
          </a:prstGeom>
        </p:spPr>
      </p:pic>
      <p:pic>
        <p:nvPicPr>
          <p:cNvPr id="51" name="Рисунок 50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311" y="6632932"/>
            <a:ext cx="244266" cy="139754"/>
          </a:xfrm>
          <a:prstGeom prst="rect">
            <a:avLst/>
          </a:prstGeom>
        </p:spPr>
      </p:pic>
      <p:pic>
        <p:nvPicPr>
          <p:cNvPr id="52" name="Рисунок 51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572" y="6640072"/>
            <a:ext cx="244266" cy="139754"/>
          </a:xfrm>
          <a:prstGeom prst="rect">
            <a:avLst/>
          </a:prstGeom>
        </p:spPr>
      </p:pic>
      <p:pic>
        <p:nvPicPr>
          <p:cNvPr id="53" name="Рисунок 5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229" y="6632932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74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" name="Объект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8609906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95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7763436" y="629062"/>
            <a:ext cx="18473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853083" y="-73896"/>
            <a:ext cx="442856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10</a:t>
            </a:fld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" t="2638" r="744" b="15591"/>
          <a:stretch/>
        </p:blipFill>
        <p:spPr>
          <a:xfrm>
            <a:off x="236994" y="1684867"/>
            <a:ext cx="10432246" cy="3930940"/>
          </a:xfrm>
          <a:prstGeom prst="rect">
            <a:avLst/>
          </a:prstGeom>
        </p:spPr>
      </p:pic>
      <p:sp>
        <p:nvSpPr>
          <p:cNvPr id="30" name="Прямоугольник 29"/>
          <p:cNvSpPr/>
          <p:nvPr/>
        </p:nvSpPr>
        <p:spPr>
          <a:xfrm>
            <a:off x="430305" y="1019908"/>
            <a:ext cx="81489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проведения исследований были использованы результаты, описанные в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статье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А.Ю.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Чиркова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, В.Н. Шевченко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1" name="Объект 30"/>
          <p:cNvGraphicFramePr>
            <a:graphicFrameLocks noChangeAspect="1"/>
          </p:cNvGraphicFramePr>
          <p:nvPr>
            <p:extLst/>
          </p:nvPr>
        </p:nvGraphicFramePr>
        <p:xfrm>
          <a:off x="325591" y="1154746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96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29" name="Объект 2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5591" y="1154746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2" name="Прямоугольник 31"/>
              <p:cNvSpPr/>
              <p:nvPr/>
            </p:nvSpPr>
            <p:spPr>
              <a:xfrm>
                <a:off x="10622531" y="4077627"/>
                <a:ext cx="1497547" cy="15778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Табл.6: </a:t>
                </a:r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сравнение результатов в задаче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200" b="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ru-RU" sz="12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ru-RU" sz="1200" dirty="0" smtClean="0"/>
                  <a:t> с </a:t>
                </a:r>
                <a:r>
                  <a:rPr lang="ru-RU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использованием</a:t>
                </a:r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раннее полученных результатов</a:t>
                </a:r>
                <a:endParaRPr lang="ru-RU" sz="1200" dirty="0"/>
              </a:p>
            </p:txBody>
          </p:sp>
        </mc:Choice>
        <mc:Fallback xmlns="">
          <p:sp>
            <p:nvSpPr>
              <p:cNvPr id="32" name="Прямоугольник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2531" y="4077627"/>
                <a:ext cx="1497547" cy="1577868"/>
              </a:xfrm>
              <a:prstGeom prst="rect">
                <a:avLst/>
              </a:prstGeom>
              <a:blipFill>
                <a:blip r:embed="rId9"/>
                <a:stretch>
                  <a:fillRect l="-408" t="-772" b="-154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/>
              <p:cNvSpPr/>
              <p:nvPr/>
            </p:nvSpPr>
            <p:spPr>
              <a:xfrm>
                <a:off x="2971375" y="64838"/>
                <a:ext cx="8399930" cy="12634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Решение задачи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𝜶</m:t>
                        </m:r>
                      </m:e>
                      <m:sub>
                        <m:r>
                          <a:rPr lang="ru-RU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𝟐</m:t>
                        </m:r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при </a:t>
                </a:r>
                <a14:m>
                  <m:oMath xmlns:m="http://schemas.openxmlformats.org/officeDocument/2006/math">
                    <m:r>
                      <a:rPr lang="en-US" sz="2500" b="1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𝒏</m:t>
                    </m:r>
                    <m:r>
                      <a:rPr lang="en-US" sz="2500" b="1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= </m:t>
                    </m:r>
                    <m:r>
                      <a:rPr lang="en-US" sz="2500" b="1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𝟓</m:t>
                    </m:r>
                    <m:r>
                      <a:rPr lang="en-US" sz="2500" b="1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ru-RU" sz="2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с </a:t>
                </a:r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использованием</a:t>
                </a:r>
                <a:r>
                  <a:rPr lang="en-US" sz="2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предыдущих результатов </a:t>
                </a:r>
              </a:p>
              <a:p>
                <a:pPr algn="ctr"/>
                <a:endParaRPr lang="ru-RU" sz="2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7" name="Прямоугольник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1375" y="64838"/>
                <a:ext cx="8399930" cy="1263423"/>
              </a:xfrm>
              <a:prstGeom prst="rect">
                <a:avLst/>
              </a:prstGeom>
              <a:blipFill>
                <a:blip r:embed="rId10"/>
                <a:stretch>
                  <a:fillRect t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2516870"/>
              </p:ext>
            </p:extLst>
          </p:nvPr>
        </p:nvGraphicFramePr>
        <p:xfrm>
          <a:off x="9086850" y="1747035"/>
          <a:ext cx="1433513" cy="916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97" r:id="rId11" imgW="1942560" imgH="1130040" progId="">
                  <p:embed/>
                </p:oleObj>
              </mc:Choice>
              <mc:Fallback>
                <p:oleObj r:id="rId11" imgW="1942560" imgH="1130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086850" y="1747035"/>
                        <a:ext cx="1433513" cy="916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Рисунок 15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22" name="Рисунок 21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378" y="6640072"/>
            <a:ext cx="244266" cy="139754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913" y="6625788"/>
            <a:ext cx="244266" cy="139754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569" y="6632932"/>
            <a:ext cx="244266" cy="139754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576" y="6640072"/>
            <a:ext cx="244266" cy="139754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3" y="6632932"/>
            <a:ext cx="244266" cy="139754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311" y="6632932"/>
            <a:ext cx="244266" cy="139754"/>
          </a:xfrm>
          <a:prstGeom prst="rect">
            <a:avLst/>
          </a:prstGeom>
        </p:spPr>
      </p:pic>
      <p:pic>
        <p:nvPicPr>
          <p:cNvPr id="44" name="Рисунок 43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572" y="6640072"/>
            <a:ext cx="244266" cy="139754"/>
          </a:xfrm>
          <a:prstGeom prst="rect">
            <a:avLst/>
          </a:prstGeom>
        </p:spPr>
      </p:pic>
      <p:pic>
        <p:nvPicPr>
          <p:cNvPr id="45" name="Рисунок 44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229" y="6632932"/>
            <a:ext cx="244266" cy="139754"/>
          </a:xfrm>
          <a:prstGeom prst="rect">
            <a:avLst/>
          </a:prstGeom>
        </p:spPr>
      </p:pic>
      <p:pic>
        <p:nvPicPr>
          <p:cNvPr id="46" name="Рисунок 45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5599" y="6640072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98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" name="Объект 7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0730004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26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Прямоугольник 48"/>
          <p:cNvSpPr/>
          <p:nvPr/>
        </p:nvSpPr>
        <p:spPr>
          <a:xfrm>
            <a:off x="50670" y="1047113"/>
            <a:ext cx="837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Идея:</a:t>
            </a:r>
            <a:endParaRPr lang="ru-RU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087" y="1598929"/>
            <a:ext cx="2909791" cy="469498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2971375" y="64838"/>
            <a:ext cx="839993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Решение задачи с понижением размерности</a:t>
            </a:r>
          </a:p>
          <a:p>
            <a:pPr algn="ctr"/>
            <a:endParaRPr lang="ru-RU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7763436" y="629062"/>
            <a:ext cx="18473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853083" y="-73896"/>
            <a:ext cx="442856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/>
              <p:cNvSpPr/>
              <p:nvPr/>
            </p:nvSpPr>
            <p:spPr>
              <a:xfrm>
                <a:off x="168499" y="1354547"/>
                <a:ext cx="70185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𝒎𝒂𝒙</m:t>
                          </m:r>
                        </m:sub>
                      </m:sSub>
                    </m:oMath>
                  </m:oMathPara>
                </a14:m>
                <a:endParaRPr lang="ru-RU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" name="Прямоугольник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499" y="1354547"/>
                <a:ext cx="701859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/>
              <p:cNvSpPr/>
              <p:nvPr/>
            </p:nvSpPr>
            <p:spPr>
              <a:xfrm>
                <a:off x="881817" y="1380158"/>
                <a:ext cx="67031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𝒎𝒊𝒏</m:t>
                          </m:r>
                        </m:sub>
                      </m:sSub>
                    </m:oMath>
                  </m:oMathPara>
                </a14:m>
                <a:endParaRPr lang="ru-RU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2" name="Прямоугольник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1817" y="1380158"/>
                <a:ext cx="670312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/>
              <p:cNvSpPr/>
              <p:nvPr/>
            </p:nvSpPr>
            <p:spPr>
              <a:xfrm>
                <a:off x="1879670" y="1359408"/>
                <a:ext cx="46512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</m:oMath>
                  </m:oMathPara>
                </a14:m>
                <a:endParaRPr lang="ru-RU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3" name="Прямоугольник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9670" y="1359408"/>
                <a:ext cx="465127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/>
              <p:cNvSpPr/>
              <p:nvPr/>
            </p:nvSpPr>
            <p:spPr>
              <a:xfrm>
                <a:off x="1447864" y="1375218"/>
                <a:ext cx="49077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</m:oMath>
                  </m:oMathPara>
                </a14:m>
                <a:endParaRPr lang="ru-RU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4" name="Прямоугольник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7864" y="1375218"/>
                <a:ext cx="490775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Прямоугольник 37"/>
              <p:cNvSpPr/>
              <p:nvPr/>
            </p:nvSpPr>
            <p:spPr>
              <a:xfrm>
                <a:off x="211463" y="3564816"/>
                <a:ext cx="70185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𝒎𝒂𝒙</m:t>
                          </m:r>
                        </m:sub>
                      </m:sSub>
                    </m:oMath>
                  </m:oMathPara>
                </a14:m>
                <a:endParaRPr lang="ru-RU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38" name="Прямоугольник 3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463" y="3564816"/>
                <a:ext cx="701859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39"/>
              <p:cNvSpPr/>
              <p:nvPr/>
            </p:nvSpPr>
            <p:spPr>
              <a:xfrm>
                <a:off x="913322" y="3567459"/>
                <a:ext cx="67031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𝒎𝒊𝒏</m:t>
                          </m:r>
                        </m:sub>
                      </m:sSub>
                    </m:oMath>
                  </m:oMathPara>
                </a14:m>
                <a:endParaRPr lang="ru-RU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40" name="Прямоугольник 3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322" y="3567459"/>
                <a:ext cx="670312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рямоугольник 40"/>
              <p:cNvSpPr/>
              <p:nvPr/>
            </p:nvSpPr>
            <p:spPr>
              <a:xfrm>
                <a:off x="1921519" y="3582731"/>
                <a:ext cx="46512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</m:oMath>
                  </m:oMathPara>
                </a14:m>
                <a:endParaRPr lang="ru-RU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41" name="Прямоугольник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1519" y="3582731"/>
                <a:ext cx="465127" cy="3693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Прямоугольник 41"/>
              <p:cNvSpPr/>
              <p:nvPr/>
            </p:nvSpPr>
            <p:spPr>
              <a:xfrm>
                <a:off x="1464360" y="3608582"/>
                <a:ext cx="47153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𝒂</m:t>
                          </m:r>
                        </m:e>
                        <m:sup>
                          <m:r>
                            <a:rPr lang="en-US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ru-RU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42" name="Прямоугольник 4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4360" y="3608582"/>
                <a:ext cx="471539" cy="3693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46"/>
              <p:cNvSpPr/>
              <p:nvPr/>
            </p:nvSpPr>
            <p:spPr>
              <a:xfrm>
                <a:off x="1961419" y="5924582"/>
                <a:ext cx="44589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𝒄</m:t>
                          </m:r>
                        </m:e>
                        <m:sup>
                          <m:r>
                            <a:rPr lang="en-US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ru-RU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47" name="Прямоугольник 4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1419" y="5924582"/>
                <a:ext cx="445891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Прямоугольник 47"/>
              <p:cNvSpPr/>
              <p:nvPr/>
            </p:nvSpPr>
            <p:spPr>
              <a:xfrm>
                <a:off x="1457481" y="5924582"/>
                <a:ext cx="47153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𝒂</m:t>
                          </m:r>
                        </m:e>
                        <m:sup>
                          <m:r>
                            <a:rPr lang="en-US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ru-RU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48" name="Прямоугольник 4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7481" y="5924582"/>
                <a:ext cx="471539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Прямоугольник 56"/>
              <p:cNvSpPr/>
              <p:nvPr/>
            </p:nvSpPr>
            <p:spPr>
              <a:xfrm>
                <a:off x="9038480" y="920301"/>
                <a:ext cx="45428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  <m:sub>
                          <m:r>
                            <a:rPr lang="ru-R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𝒎𝒂𝒙</m:t>
                          </m:r>
                        </m:sub>
                      </m:sSub>
                    </m:oMath>
                  </m:oMathPara>
                </a14:m>
                <a:endParaRPr lang="ru-RU" b="1" dirty="0">
                  <a:solidFill>
                    <a:srgbClr val="00206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7" name="Прямоугольник 5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8480" y="920301"/>
                <a:ext cx="454288" cy="369332"/>
              </a:xfrm>
              <a:prstGeom prst="rect">
                <a:avLst/>
              </a:prstGeom>
              <a:blipFill>
                <a:blip r:embed="rId17"/>
                <a:stretch>
                  <a:fillRect r="-3108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Прямоугольник 57"/>
              <p:cNvSpPr/>
              <p:nvPr/>
            </p:nvSpPr>
            <p:spPr>
              <a:xfrm>
                <a:off x="9701363" y="914872"/>
                <a:ext cx="43211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  <m:sub>
                          <m:r>
                            <a:rPr lang="ru-R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𝒎</m:t>
                          </m:r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𝒊𝒏</m:t>
                          </m:r>
                        </m:sub>
                      </m:sSub>
                    </m:oMath>
                  </m:oMathPara>
                </a14:m>
                <a:endParaRPr lang="ru-RU" b="1" dirty="0">
                  <a:solidFill>
                    <a:srgbClr val="00206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8" name="Прямоугольник 5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01363" y="914872"/>
                <a:ext cx="432117" cy="369332"/>
              </a:xfrm>
              <a:prstGeom prst="rect">
                <a:avLst/>
              </a:prstGeom>
              <a:blipFill>
                <a:blip r:embed="rId18"/>
                <a:stretch>
                  <a:fillRect r="-33803" b="-163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9" name="Рисунок 58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121" y="1181783"/>
            <a:ext cx="4830526" cy="386593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0" name="Прямоугольник 59"/>
              <p:cNvSpPr/>
              <p:nvPr/>
            </p:nvSpPr>
            <p:spPr>
              <a:xfrm>
                <a:off x="11371305" y="1675924"/>
                <a:ext cx="450994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𝐟𝐚𝐥𝐬𝐞</m:t>
                      </m:r>
                    </m:oMath>
                  </m:oMathPara>
                </a14:m>
                <a:endParaRPr lang="ru-RU" b="1" dirty="0">
                  <a:solidFill>
                    <a:srgbClr val="00206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0" name="Прямоугольник 5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71305" y="1675924"/>
                <a:ext cx="450994" cy="369332"/>
              </a:xfrm>
              <a:prstGeom prst="rect">
                <a:avLst/>
              </a:prstGeom>
              <a:blipFill>
                <a:blip r:embed="rId20"/>
                <a:stretch>
                  <a:fillRect r="-567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Прямоугольник 60"/>
              <p:cNvSpPr/>
              <p:nvPr/>
            </p:nvSpPr>
            <p:spPr>
              <a:xfrm>
                <a:off x="11371305" y="3054111"/>
                <a:ext cx="450994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𝐟𝐚𝐥𝐬𝐞</m:t>
                      </m:r>
                    </m:oMath>
                  </m:oMathPara>
                </a14:m>
                <a:endParaRPr lang="ru-RU" b="1" dirty="0">
                  <a:solidFill>
                    <a:srgbClr val="00206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1" name="Прямоугольник 6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71305" y="3054111"/>
                <a:ext cx="450994" cy="369332"/>
              </a:xfrm>
              <a:prstGeom prst="rect">
                <a:avLst/>
              </a:prstGeom>
              <a:blipFill>
                <a:blip r:embed="rId21"/>
                <a:stretch>
                  <a:fillRect r="-567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Прямоугольник 61"/>
              <p:cNvSpPr/>
              <p:nvPr/>
            </p:nvSpPr>
            <p:spPr>
              <a:xfrm>
                <a:off x="10082507" y="2016419"/>
                <a:ext cx="4231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𝐭𝐫𝐮𝐞</m:t>
                      </m:r>
                    </m:oMath>
                  </m:oMathPara>
                </a14:m>
                <a:endParaRPr lang="ru-RU" b="1" dirty="0">
                  <a:solidFill>
                    <a:srgbClr val="00206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2" name="Прямоугольник 6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2507" y="2016419"/>
                <a:ext cx="423168" cy="369332"/>
              </a:xfrm>
              <a:prstGeom prst="rect">
                <a:avLst/>
              </a:prstGeom>
              <a:blipFill>
                <a:blip r:embed="rId22"/>
                <a:stretch>
                  <a:fillRect r="-492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Прямоугольник 62"/>
              <p:cNvSpPr/>
              <p:nvPr/>
            </p:nvSpPr>
            <p:spPr>
              <a:xfrm>
                <a:off x="10114692" y="3707640"/>
                <a:ext cx="4231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𝐭𝐫𝐮𝐞</m:t>
                      </m:r>
                    </m:oMath>
                  </m:oMathPara>
                </a14:m>
                <a:endParaRPr lang="ru-RU" b="1" dirty="0">
                  <a:solidFill>
                    <a:srgbClr val="00206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3" name="Прямоугольник 6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14692" y="3707640"/>
                <a:ext cx="423168" cy="369332"/>
              </a:xfrm>
              <a:prstGeom prst="rect">
                <a:avLst/>
              </a:prstGeom>
              <a:blipFill>
                <a:blip r:embed="rId23"/>
                <a:stretch>
                  <a:fillRect r="-485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Прямоугольник 64"/>
          <p:cNvSpPr/>
          <p:nvPr/>
        </p:nvSpPr>
        <p:spPr>
          <a:xfrm>
            <a:off x="5606438" y="1020455"/>
            <a:ext cx="27547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Метод имитации отжига: </a:t>
            </a:r>
            <a:endParaRPr lang="ru-RU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6" name="Объект 6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3302928"/>
              </p:ext>
            </p:extLst>
          </p:nvPr>
        </p:nvGraphicFramePr>
        <p:xfrm>
          <a:off x="5547915" y="1143064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27" r:id="rId24" imgW="1155240" imgH="1053720" progId="">
                  <p:embed/>
                </p:oleObj>
              </mc:Choice>
              <mc:Fallback>
                <p:oleObj r:id="rId24" imgW="1155240" imgH="1053720" progId="">
                  <p:embed/>
                  <p:pic>
                    <p:nvPicPr>
                      <p:cNvPr id="29" name="Объект 28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547915" y="1143064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7" name="Прямоугольник 66"/>
              <p:cNvSpPr/>
              <p:nvPr/>
            </p:nvSpPr>
            <p:spPr>
              <a:xfrm>
                <a:off x="5898963" y="1346987"/>
                <a:ext cx="5797118" cy="23083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spcAft>
                    <a:spcPts val="0"/>
                  </a:spcAft>
                </a:pPr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1. Множества:</a:t>
                </a:r>
              </a:p>
              <a:p>
                <a:pPr lvl="0" indent="324000">
                  <a:spcAft>
                    <a:spcPts val="0"/>
                  </a:spcAft>
                </a:pP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S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</a:p>
              <a:p>
                <a:pPr lvl="0">
                  <a:spcAft>
                    <a:spcPts val="0"/>
                  </a:spcAft>
                </a:pPr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2. Параметры:</a:t>
                </a:r>
              </a:p>
              <a:p>
                <a:pPr lvl="0" indent="324000"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0" indent="324000"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</a:p>
              <a:p>
                <a:pPr lvl="0">
                  <a:spcAft>
                    <a:spcPts val="0"/>
                  </a:spcAft>
                </a:pPr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3. Функции</a:t>
                </a: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 lvl="0" indent="324000"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: 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endParaRPr lang="ru-RU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0" indent="324000"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0" indent="324000"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𝐹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: 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</a:p>
            </p:txBody>
          </p:sp>
        </mc:Choice>
        <mc:Fallback xmlns="">
          <p:sp>
            <p:nvSpPr>
              <p:cNvPr id="67" name="Прямоугольник 6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8963" y="1346987"/>
                <a:ext cx="5797118" cy="2308324"/>
              </a:xfrm>
              <a:prstGeom prst="rect">
                <a:avLst/>
              </a:prstGeom>
              <a:blipFill>
                <a:blip r:embed="rId26"/>
                <a:stretch>
                  <a:fillRect l="-631" t="-79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Номер слайда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11</a:t>
            </a:fld>
            <a:endParaRPr lang="ru-RU"/>
          </a:p>
        </p:txBody>
      </p:sp>
      <p:sp>
        <p:nvSpPr>
          <p:cNvPr id="31" name="Прямоугольник 30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Прямоугольник 32"/>
              <p:cNvSpPr/>
              <p:nvPr/>
            </p:nvSpPr>
            <p:spPr>
              <a:xfrm>
                <a:off x="-67192" y="5844605"/>
                <a:ext cx="1552129" cy="46987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рис.3: </a:t>
                </a:r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алгоритм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𝛼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𝑘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sub>
                    </m:sSub>
                  </m:oMath>
                </a14:m>
                <a:endParaRPr lang="ru-RU" sz="1200" dirty="0"/>
              </a:p>
            </p:txBody>
          </p:sp>
        </mc:Choice>
        <mc:Fallback xmlns="">
          <p:sp>
            <p:nvSpPr>
              <p:cNvPr id="33" name="Прямоугольник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7192" y="5844605"/>
                <a:ext cx="1552129" cy="469872"/>
              </a:xfrm>
              <a:prstGeom prst="rect">
                <a:avLst/>
              </a:prstGeom>
              <a:blipFill>
                <a:blip r:embed="rId27"/>
                <a:stretch>
                  <a:fillRect l="-392" t="-2597" b="-64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4" name="Рисунок 33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44" name="Рисунок 43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45" name="Рисунок 44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46" name="Рисунок 45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50" name="Рисунок 49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51" name="Рисунок 50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52" name="Рисунок 51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53" name="Рисунок 52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54" name="Рисунок 53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55" name="Рисунок 54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56" name="Рисунок 55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64" name="Рисунок 63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378" y="6640072"/>
            <a:ext cx="244266" cy="139754"/>
          </a:xfrm>
          <a:prstGeom prst="rect">
            <a:avLst/>
          </a:prstGeom>
        </p:spPr>
      </p:pic>
      <p:pic>
        <p:nvPicPr>
          <p:cNvPr id="68" name="Рисунок 67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913" y="6625788"/>
            <a:ext cx="244266" cy="139754"/>
          </a:xfrm>
          <a:prstGeom prst="rect">
            <a:avLst/>
          </a:prstGeom>
        </p:spPr>
      </p:pic>
      <p:pic>
        <p:nvPicPr>
          <p:cNvPr id="69" name="Рисунок 68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569" y="6632932"/>
            <a:ext cx="244266" cy="139754"/>
          </a:xfrm>
          <a:prstGeom prst="rect">
            <a:avLst/>
          </a:prstGeom>
        </p:spPr>
      </p:pic>
      <p:pic>
        <p:nvPicPr>
          <p:cNvPr id="70" name="Рисунок 69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576" y="6640072"/>
            <a:ext cx="244266" cy="139754"/>
          </a:xfrm>
          <a:prstGeom prst="rect">
            <a:avLst/>
          </a:prstGeom>
        </p:spPr>
      </p:pic>
      <p:pic>
        <p:nvPicPr>
          <p:cNvPr id="71" name="Рисунок 70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3" y="6632932"/>
            <a:ext cx="244266" cy="139754"/>
          </a:xfrm>
          <a:prstGeom prst="rect">
            <a:avLst/>
          </a:prstGeom>
        </p:spPr>
      </p:pic>
      <p:pic>
        <p:nvPicPr>
          <p:cNvPr id="72" name="Рисунок 71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311" y="6632932"/>
            <a:ext cx="244266" cy="139754"/>
          </a:xfrm>
          <a:prstGeom prst="rect">
            <a:avLst/>
          </a:prstGeom>
        </p:spPr>
      </p:pic>
      <p:pic>
        <p:nvPicPr>
          <p:cNvPr id="73" name="Рисунок 72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572" y="6640072"/>
            <a:ext cx="244266" cy="139754"/>
          </a:xfrm>
          <a:prstGeom prst="rect">
            <a:avLst/>
          </a:prstGeom>
        </p:spPr>
      </p:pic>
      <p:pic>
        <p:nvPicPr>
          <p:cNvPr id="74" name="Рисунок 73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229" y="6632932"/>
            <a:ext cx="244266" cy="139754"/>
          </a:xfrm>
          <a:prstGeom prst="rect">
            <a:avLst/>
          </a:prstGeom>
        </p:spPr>
      </p:pic>
      <p:pic>
        <p:nvPicPr>
          <p:cNvPr id="75" name="Рисунок 74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5599" y="6640072"/>
            <a:ext cx="244266" cy="139754"/>
          </a:xfrm>
          <a:prstGeom prst="rect">
            <a:avLst/>
          </a:prstGeom>
        </p:spPr>
      </p:pic>
      <p:pic>
        <p:nvPicPr>
          <p:cNvPr id="76" name="Рисунок 75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635" y="6629629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86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" name="Объект 6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9964025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2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/>
              <p:cNvSpPr/>
              <p:nvPr/>
            </p:nvSpPr>
            <p:spPr>
              <a:xfrm>
                <a:off x="2971375" y="64838"/>
                <a:ext cx="8399930" cy="12634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Решение задачи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𝜶</m:t>
                        </m:r>
                      </m:e>
                      <m:sub>
                        <m:r>
                          <a:rPr lang="ru-RU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𝟐</m:t>
                        </m:r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ru-RU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𝟓</m:t>
                        </m:r>
                      </m:sub>
                    </m:sSub>
                  </m:oMath>
                </a14:m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с модифицированным методом имитации отжига</a:t>
                </a:r>
              </a:p>
              <a:p>
                <a:pPr algn="ctr"/>
                <a:endParaRPr lang="ru-RU" sz="2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1375" y="64838"/>
                <a:ext cx="8399930" cy="1263423"/>
              </a:xfrm>
              <a:prstGeom prst="rect">
                <a:avLst/>
              </a:prstGeom>
              <a:blipFill>
                <a:blip r:embed="rId6"/>
                <a:stretch>
                  <a:fillRect l="-581" t="-4348" r="-174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9"/>
          <p:cNvSpPr/>
          <p:nvPr/>
        </p:nvSpPr>
        <p:spPr>
          <a:xfrm>
            <a:off x="7763436" y="629062"/>
            <a:ext cx="18473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853083" y="-73896"/>
            <a:ext cx="442856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28" name="Прямоугольник 27"/>
          <p:cNvSpPr/>
          <p:nvPr/>
        </p:nvSpPr>
        <p:spPr>
          <a:xfrm>
            <a:off x="430305" y="1019908"/>
            <a:ext cx="541468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проведения исследований были использованы результаты, описанные в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статье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А.Ю.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Чиркова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В.Н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. Шевченко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9" name="Объект 28"/>
          <p:cNvGraphicFramePr>
            <a:graphicFrameLocks noChangeAspect="1"/>
          </p:cNvGraphicFramePr>
          <p:nvPr>
            <p:extLst/>
          </p:nvPr>
        </p:nvGraphicFramePr>
        <p:xfrm>
          <a:off x="325591" y="1154746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3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29" name="Объект 2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5591" y="1154746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/>
              <p:cNvSpPr/>
              <p:nvPr/>
            </p:nvSpPr>
            <p:spPr>
              <a:xfrm>
                <a:off x="130748" y="2018603"/>
                <a:ext cx="6013796" cy="18867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В </a:t>
                </a:r>
                <a:r>
                  <a:rPr lang="ru-RU" sz="1600" b="1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задаче по поиску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 </m:t>
                        </m:r>
                        <m:r>
                          <a:rPr lang="ru-RU" sz="16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𝜶</m:t>
                        </m:r>
                      </m:e>
                      <m:sub>
                        <m:r>
                          <a:rPr lang="ru-RU" sz="16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𝟐</m:t>
                        </m:r>
                        <m:r>
                          <a:rPr lang="ru-RU" sz="16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,</m:t>
                        </m:r>
                        <m:r>
                          <a:rPr lang="ru-RU" sz="1600" b="1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𝟓</m:t>
                        </m:r>
                      </m:sub>
                    </m:sSub>
                  </m:oMath>
                </a14:m>
                <a:r>
                  <a:rPr lang="ru-RU" sz="1600" b="1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 значение точности </a:t>
                </a:r>
                <a:r>
                  <a:rPr lang="en-US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/>
                </a:r>
                <a:br>
                  <a:rPr lang="en-US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r>
                  <a:rPr lang="en-US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k</a:t>
                </a:r>
                <a:r>
                  <a:rPr lang="ru-RU" sz="1600" b="1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-оптимального </a:t>
                </a:r>
                <a: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решения</a:t>
                </a:r>
                <a14:m>
                  <m:oMath xmlns:m="http://schemas.openxmlformats.org/officeDocument/2006/math">
                    <m:r>
                      <a:rPr lang="en-US" sz="16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ru-RU" sz="1600" b="1" i="1">
                        <a:latin typeface="Cambria Math" panose="02040503050406030204" pitchFamily="18" charset="0"/>
                      </a:rPr>
                      <m:t>𝟎</m:t>
                    </m:r>
                    <m:r>
                      <a:rPr lang="ru-RU" sz="1600" b="1">
                        <a:latin typeface="Cambria Math" panose="02040503050406030204" pitchFamily="18" charset="0"/>
                      </a:rPr>
                      <m:t>.</m:t>
                    </m:r>
                    <m:r>
                      <a:rPr lang="ru-RU" sz="1600" b="1" i="1">
                        <a:latin typeface="Cambria Math" panose="02040503050406030204" pitchFamily="18" charset="0"/>
                      </a:rPr>
                      <m:t>𝟖𝟕𝟒𝟏𝟐𝟔</m:t>
                    </m:r>
                  </m:oMath>
                </a14:m>
                <a:r>
                  <a:rPr lang="en-US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</a:t>
                </a:r>
                <a:r>
                  <a:rPr lang="ru-RU" sz="1600" b="1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получилось при следующем наборе параметров: </a:t>
                </a:r>
                <a:endParaRPr lang="ru-RU" sz="1600" b="1" dirty="0"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  <a:p>
                <a:pPr lvl="0"/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ru-RU" sz="16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ru-RU" sz="1600" i="1" dirty="0">
                        <a:latin typeface="Cambria Math" panose="02040503050406030204" pitchFamily="18" charset="0"/>
                      </a:rPr>
                      <m:t>(1, 9, 140, 255, 595),</m:t>
                    </m:r>
                  </m:oMath>
                </a14:m>
                <a:r>
                  <a:rPr lang="en-US" sz="1600" dirty="0" smtClean="0"/>
                  <a:t> </a:t>
                </a:r>
                <a:endParaRPr lang="ru-RU" sz="1600" dirty="0"/>
              </a:p>
              <a:p>
                <a:pPr lvl="0"/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ru-RU" sz="1600" i="1" dirty="0">
                        <a:latin typeface="Cambria Math" panose="02040503050406030204" pitchFamily="18" charset="0"/>
                      </a:rPr>
                      <m:t>= (2, 21, 157, 215, 396), </m:t>
                    </m:r>
                  </m:oMath>
                </a14:m>
                <a:r>
                  <a:rPr lang="en-US" sz="1600" dirty="0" smtClean="0"/>
                  <a:t> </a:t>
                </a:r>
                <a:endParaRPr lang="ru-RU" sz="1600" dirty="0" smtClean="0"/>
              </a:p>
              <a:p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ru-RU" sz="1600" i="1" dirty="0">
                        <a:latin typeface="Cambria Math" panose="02040503050406030204" pitchFamily="18" charset="0"/>
                      </a:rPr>
                      <m:t> =</m:t>
                    </m:r>
                    <m:r>
                      <a:rPr lang="ru-RU" sz="1600" i="1" dirty="0" smtClean="0">
                        <a:latin typeface="Cambria Math" panose="02040503050406030204" pitchFamily="18" charset="0"/>
                      </a:rPr>
                      <m:t>1000</m:t>
                    </m:r>
                  </m:oMath>
                </a14:m>
                <a:r>
                  <a:rPr lang="en-US" sz="1600" dirty="0" smtClean="0"/>
                  <a:t>,</a:t>
                </a:r>
                <a:r>
                  <a:rPr lang="ru-RU" sz="1600" dirty="0" smtClean="0"/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 = 791.</m:t>
                    </m:r>
                  </m:oMath>
                </a14:m>
                <a:r>
                  <a:rPr lang="en-US" sz="1600" dirty="0" smtClean="0"/>
                  <a:t> </a:t>
                </a:r>
                <a:endParaRPr lang="ru-RU" sz="1600" dirty="0"/>
              </a:p>
            </p:txBody>
          </p:sp>
        </mc:Choice>
        <mc:Fallback xmlns="">
          <p:sp>
            <p:nvSpPr>
              <p:cNvPr id="9" name="Прямоугольник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748" y="2018603"/>
                <a:ext cx="6013796" cy="1886799"/>
              </a:xfrm>
              <a:prstGeom prst="rect">
                <a:avLst/>
              </a:prstGeom>
              <a:blipFill>
                <a:blip r:embed="rId9"/>
                <a:stretch>
                  <a:fillRect l="-507" t="-96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/>
              <p:cNvSpPr/>
              <p:nvPr/>
            </p:nvSpPr>
            <p:spPr>
              <a:xfrm>
                <a:off x="6641791" y="1059994"/>
                <a:ext cx="3666131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Из программной реализации с </a:t>
                </a:r>
                <a:r>
                  <a:rPr lang="ru-RU" sz="1600" b="1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н.у</a:t>
                </a:r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, описанными раннее:</a:t>
                </a:r>
                <a14:m>
                  <m:oMath xmlns:m="http://schemas.openxmlformats.org/officeDocument/2006/math">
                    <m:r>
                      <a:rPr lang="en-US" sz="16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ru-RU" sz="1600">
                        <a:latin typeface="Cambria Math" panose="02040503050406030204" pitchFamily="18" charset="0"/>
                      </a:rPr>
                      <m:t>0.86</m:t>
                    </m:r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ru-RU" sz="1600">
                        <a:latin typeface="Cambria Math" panose="02040503050406030204" pitchFamily="18" charset="0"/>
                      </a:rPr>
                      <m:t>056</m:t>
                    </m:r>
                  </m:oMath>
                </a14:m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6" name="Прямоугольник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1791" y="1059994"/>
                <a:ext cx="3666131" cy="584775"/>
              </a:xfrm>
              <a:prstGeom prst="rect">
                <a:avLst/>
              </a:prstGeom>
              <a:blipFill>
                <a:blip r:embed="rId11"/>
                <a:stretch>
                  <a:fillRect l="-998" t="-3125" r="-2329" b="-12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7" name="Объект 26"/>
          <p:cNvGraphicFramePr>
            <a:graphicFrameLocks noChangeAspect="1"/>
          </p:cNvGraphicFramePr>
          <p:nvPr>
            <p:extLst/>
          </p:nvPr>
        </p:nvGraphicFramePr>
        <p:xfrm>
          <a:off x="6459082" y="1176780"/>
          <a:ext cx="221327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4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27" name="Объект 2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459082" y="1176780"/>
                        <a:ext cx="221327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Объект 33"/>
          <p:cNvGraphicFramePr>
            <a:graphicFrameLocks noChangeAspect="1"/>
          </p:cNvGraphicFramePr>
          <p:nvPr>
            <p:extLst/>
          </p:nvPr>
        </p:nvGraphicFramePr>
        <p:xfrm>
          <a:off x="6498174" y="2693193"/>
          <a:ext cx="221327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5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34" name="Объект 3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498174" y="2693193"/>
                        <a:ext cx="221327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Прямоугольник 34"/>
          <p:cNvSpPr/>
          <p:nvPr/>
        </p:nvSpPr>
        <p:spPr>
          <a:xfrm>
            <a:off x="6679268" y="2570584"/>
            <a:ext cx="36661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Итог: 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6796114" y="2909138"/>
            <a:ext cx="53549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удалось </a:t>
            </a:r>
            <a:r>
              <a:rPr lang="ru-RU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получить </a:t>
            </a:r>
            <a:r>
              <a:rPr lang="ru-RU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меньшее </a:t>
            </a:r>
            <a:r>
              <a:rPr lang="ru-RU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значение,  чем найденное </a:t>
            </a:r>
            <a:r>
              <a:rPr lang="ru-RU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ранее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6" name="Объект 16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453" y="3010575"/>
            <a:ext cx="130478" cy="138508"/>
          </a:xfrm>
          <a:prstGeom prst="rect">
            <a:avLst/>
          </a:prstGeom>
        </p:spPr>
      </p:pic>
      <p:pic>
        <p:nvPicPr>
          <p:cNvPr id="39" name="Объект 16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304" y="3568676"/>
            <a:ext cx="130478" cy="13850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/>
              <p:cNvSpPr/>
              <p:nvPr/>
            </p:nvSpPr>
            <p:spPr>
              <a:xfrm>
                <a:off x="6778455" y="3423443"/>
                <a:ext cx="5372572" cy="98777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b="0" i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ru-RU" sz="1600" b="0" i="0">
                            <a:latin typeface="Cambria Math" panose="02040503050406030204" pitchFamily="18" charset="0"/>
                          </a:rPr>
                          <m:t>α</m:t>
                        </m:r>
                      </m:e>
                      <m:sub>
                        <m:r>
                          <a:rPr lang="ru-RU" sz="1600" b="0" i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1600" b="0" i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sz="1600" b="0" i="0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ru-RU" sz="1600" b="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1600" b="0" i="0"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ru-RU" sz="1600" b="0" i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en-US" sz="1600" b="0" i="0">
                                <a:latin typeface="Cambria Math" panose="02040503050406030204" pitchFamily="18" charset="0"/>
                              </a:rPr>
                              <m:t>b</m:t>
                            </m:r>
                            <m:r>
                              <a:rPr lang="ru-RU" sz="1600" b="0" i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en-US" sz="1600" b="0" i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</m:num>
                      <m:den>
                        <m:r>
                          <m:rPr>
                            <m:sty m:val="p"/>
                          </m:rPr>
                          <a:rPr lang="ru-RU" sz="1600" b="0" i="0">
                            <a:latin typeface="Cambria Math" panose="02040503050406030204" pitchFamily="18" charset="0"/>
                          </a:rPr>
                          <m:t>λ</m:t>
                        </m:r>
                        <m:d>
                          <m:d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1600" b="0" i="0"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ru-RU" sz="1600" b="0" i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en-US" sz="1600" b="0" i="0">
                                <a:latin typeface="Cambria Math" panose="02040503050406030204" pitchFamily="18" charset="0"/>
                              </a:rPr>
                              <m:t>b</m:t>
                            </m:r>
                            <m:r>
                              <a:rPr lang="ru-RU" sz="1600" b="0" i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en-US" sz="1600" b="0" i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</m:den>
                    </m:f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ru-RU" sz="1600" b="0" i="0">
                        <a:latin typeface="Cambria Math" panose="02040503050406030204" pitchFamily="18" charset="0"/>
                      </a:rPr>
                      <m:t>0.86</m:t>
                    </m:r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ru-RU" sz="1600" b="0" i="0">
                        <a:latin typeface="Cambria Math" panose="02040503050406030204" pitchFamily="18" charset="0"/>
                      </a:rPr>
                      <m:t>056</m:t>
                    </m:r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не 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принадлежит интервальной оценки для гарантированной точности k-оптимального решения из теории </a:t>
                </a:r>
                <a14:m>
                  <m:oMath xmlns:m="http://schemas.openxmlformats.org/officeDocument/2006/math">
                    <m:r>
                      <a:rPr lang="ru-RU" sz="1600" b="0" i="0">
                        <a:latin typeface="Cambria Math" panose="02040503050406030204" pitchFamily="18" charset="0"/>
                      </a:rPr>
                      <m:t>0.774194 ≤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1600" b="0" i="0">
                            <a:latin typeface="Cambria Math" panose="02040503050406030204" pitchFamily="18" charset="0"/>
                          </a:rPr>
                          <m:t>α</m:t>
                        </m:r>
                      </m:e>
                      <m:sub>
                        <m:r>
                          <a:rPr lang="ru-RU" sz="1600" b="0" i="0">
                            <a:latin typeface="Cambria Math" panose="02040503050406030204" pitchFamily="18" charset="0"/>
                          </a:rPr>
                          <m:t>2,5</m:t>
                        </m:r>
                      </m:sub>
                    </m:sSub>
                    <m:r>
                      <a:rPr lang="ru-RU" sz="1600" b="0" i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b="0" i="0">
                        <a:latin typeface="Cambria Math" panose="02040503050406030204" pitchFamily="18" charset="0"/>
                      </a:rPr>
                      <m:t>0.857143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</a:p>
            </p:txBody>
          </p:sp>
        </mc:Choice>
        <mc:Fallback xmlns="">
          <p:sp>
            <p:nvSpPr>
              <p:cNvPr id="13" name="Прямоугольник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8455" y="3423443"/>
                <a:ext cx="5372572" cy="987771"/>
              </a:xfrm>
              <a:prstGeom prst="rect">
                <a:avLst/>
              </a:prstGeom>
              <a:blipFill>
                <a:blip r:embed="rId13"/>
                <a:stretch>
                  <a:fillRect l="-681" r="-1589" b="-61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Объект 16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8734" y="4397975"/>
            <a:ext cx="130478" cy="13850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/>
              <p:cNvSpPr/>
              <p:nvPr/>
            </p:nvSpPr>
            <p:spPr>
              <a:xfrm>
                <a:off x="6778455" y="4297952"/>
                <a:ext cx="5372572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|</a:t>
                </a:r>
                <a14:m>
                  <m:oMath xmlns:m="http://schemas.openxmlformats.org/officeDocument/2006/math">
                    <m:r>
                      <a:rPr lang="ru-RU" sz="1600">
                        <a:latin typeface="Cambria Math" panose="02040503050406030204" pitchFamily="18" charset="0"/>
                      </a:rPr>
                      <m:t>0.86</m:t>
                    </m:r>
                    <m:r>
                      <a:rPr lang="en-US" sz="1600">
                        <a:latin typeface="Cambria Math" panose="02040503050406030204" pitchFamily="18" charset="0"/>
                      </a:rPr>
                      <m:t>8</m:t>
                    </m:r>
                    <m:r>
                      <a:rPr lang="ru-RU" sz="1600">
                        <a:latin typeface="Cambria Math" panose="02040503050406030204" pitchFamily="18" charset="0"/>
                      </a:rPr>
                      <m:t>056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−</m:t>
                    </m:r>
                  </m:oMath>
                </a14:m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1600">
                        <a:latin typeface="Cambria Math" panose="02040503050406030204" pitchFamily="18" charset="0"/>
                      </a:rPr>
                      <m:t>0.857143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|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ru-RU" sz="1600" i="1" dirty="0" smtClean="0">
                        <a:latin typeface="Cambria Math" panose="02040503050406030204" pitchFamily="18" charset="0"/>
                      </a:rPr>
                      <m:t>0.010913</m:t>
                    </m:r>
                  </m:oMath>
                </a14:m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2" name="Прямоугольник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8455" y="4297952"/>
                <a:ext cx="5372572" cy="338554"/>
              </a:xfrm>
              <a:prstGeom prst="rect">
                <a:avLst/>
              </a:prstGeom>
              <a:blipFill>
                <a:blip r:embed="rId14"/>
                <a:stretch>
                  <a:fillRect l="-681" t="-5357" b="-214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12</a:t>
            </a:fld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284257" y="949569"/>
            <a:ext cx="55584" cy="5262100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44" name="Рисунок 43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45" name="Рисунок 44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46" name="Рисунок 4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47" name="Рисунок 46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48" name="Рисунок 47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49" name="Рисунок 48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50" name="Рисунок 49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378" y="6640072"/>
            <a:ext cx="244266" cy="139754"/>
          </a:xfrm>
          <a:prstGeom prst="rect">
            <a:avLst/>
          </a:prstGeom>
        </p:spPr>
      </p:pic>
      <p:pic>
        <p:nvPicPr>
          <p:cNvPr id="51" name="Рисунок 50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913" y="6625788"/>
            <a:ext cx="244266" cy="139754"/>
          </a:xfrm>
          <a:prstGeom prst="rect">
            <a:avLst/>
          </a:prstGeom>
        </p:spPr>
      </p:pic>
      <p:pic>
        <p:nvPicPr>
          <p:cNvPr id="52" name="Рисунок 51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569" y="6632932"/>
            <a:ext cx="244266" cy="139754"/>
          </a:xfrm>
          <a:prstGeom prst="rect">
            <a:avLst/>
          </a:prstGeom>
        </p:spPr>
      </p:pic>
      <p:pic>
        <p:nvPicPr>
          <p:cNvPr id="53" name="Рисунок 52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576" y="6640072"/>
            <a:ext cx="244266" cy="139754"/>
          </a:xfrm>
          <a:prstGeom prst="rect">
            <a:avLst/>
          </a:prstGeom>
        </p:spPr>
      </p:pic>
      <p:pic>
        <p:nvPicPr>
          <p:cNvPr id="54" name="Рисунок 53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3" y="6632932"/>
            <a:ext cx="244266" cy="139754"/>
          </a:xfrm>
          <a:prstGeom prst="rect">
            <a:avLst/>
          </a:prstGeom>
        </p:spPr>
      </p:pic>
      <p:pic>
        <p:nvPicPr>
          <p:cNvPr id="55" name="Рисунок 54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311" y="6632932"/>
            <a:ext cx="244266" cy="139754"/>
          </a:xfrm>
          <a:prstGeom prst="rect">
            <a:avLst/>
          </a:prstGeom>
        </p:spPr>
      </p:pic>
      <p:pic>
        <p:nvPicPr>
          <p:cNvPr id="56" name="Рисунок 55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572" y="6640072"/>
            <a:ext cx="244266" cy="139754"/>
          </a:xfrm>
          <a:prstGeom prst="rect">
            <a:avLst/>
          </a:prstGeom>
        </p:spPr>
      </p:pic>
      <p:pic>
        <p:nvPicPr>
          <p:cNvPr id="57" name="Рисунок 56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229" y="6632932"/>
            <a:ext cx="244266" cy="139754"/>
          </a:xfrm>
          <a:prstGeom prst="rect">
            <a:avLst/>
          </a:prstGeom>
        </p:spPr>
      </p:pic>
      <p:pic>
        <p:nvPicPr>
          <p:cNvPr id="58" name="Рисунок 57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5599" y="6640072"/>
            <a:ext cx="244266" cy="139754"/>
          </a:xfrm>
          <a:prstGeom prst="rect">
            <a:avLst/>
          </a:prstGeom>
        </p:spPr>
      </p:pic>
      <p:pic>
        <p:nvPicPr>
          <p:cNvPr id="59" name="Рисунок 58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635" y="6629629"/>
            <a:ext cx="244266" cy="139754"/>
          </a:xfrm>
          <a:prstGeom prst="rect">
            <a:avLst/>
          </a:prstGeom>
        </p:spPr>
      </p:pic>
      <p:pic>
        <p:nvPicPr>
          <p:cNvPr id="60" name="Рисунок 59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204" y="6642453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0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Объект 5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1725821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17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/>
              <p:cNvSpPr/>
              <p:nvPr/>
            </p:nvSpPr>
            <p:spPr>
              <a:xfrm>
                <a:off x="48911" y="2685581"/>
                <a:ext cx="8488852" cy="7130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Из программной реализации получилось: 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∀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𝑛</m:t>
                    </m:r>
                    <m:limLow>
                      <m:limLowPr>
                        <m:ctrlP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limLow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𝑚𝑖𝑛</m:t>
                        </m:r>
                      </m:e>
                      <m:lim>
                        <m:eqArr>
                          <m:eqArrPr>
                            <m:ctrlPr>
                              <a:rPr lang="en-US" sz="1600" i="1" dirty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</m:ctrlPr>
                          </m:eqArrPr>
                          <m:e>
                            <m:r>
                              <m:rPr>
                                <m:nor/>
                              </m:rPr>
                              <a:rPr lang="ru-RU" sz="1600" dirty="0">
                                <a:latin typeface="Arial" panose="020B0604020202020204" pitchFamily="34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 </m:t>
                            </m:r>
                            <m:r>
                              <a:rPr lang="en-US" sz="1600" i="1" dirty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𝑎</m:t>
                            </m:r>
                            <m:r>
                              <a:rPr lang="en-US" sz="1600" i="1" dirty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,   </m:t>
                            </m:r>
                            <m:r>
                              <a:rPr lang="en-US" sz="1600" i="1" dirty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𝑐</m:t>
                            </m:r>
                            <m:r>
                              <a:rPr lang="en-US" sz="1600" i="1" dirty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 ∈ </m:t>
                            </m:r>
                            <m:sSubSup>
                              <m:sSubSup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</m:sub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bSup>
                          </m:e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𝑏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 </m:t>
                                </m:r>
                              </m:sub>
                            </m:sSub>
                            <m:r>
                              <m:rPr>
                                <m:nor/>
                              </m:rPr>
                              <a:rPr lang="ru-RU" sz="1600" dirty="0">
                                <a:latin typeface="Arial" panose="020B0604020202020204" pitchFamily="34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  </m:t>
                            </m:r>
                          </m:e>
                        </m:eqArr>
                      </m:lim>
                    </m:limLow>
                    <m:d>
                      <m:dPr>
                        <m:begChr m:val="|"/>
                        <m:endChr m:val="|"/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num>
                          <m:den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d>
                              <m:d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den>
                        </m:f>
                      </m:e>
                    </m:d>
                    <m:r>
                      <a:rPr lang="en-US" sz="1600">
                        <a:latin typeface="Cambria Math" panose="02040503050406030204" pitchFamily="18" charset="0"/>
                      </a:rPr>
                      <m:t> 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0,59135549205</a:t>
                </a:r>
              </a:p>
            </p:txBody>
          </p:sp>
        </mc:Choice>
        <mc:Fallback xmlns="">
          <p:sp>
            <p:nvSpPr>
              <p:cNvPr id="16" name="Прямоугольник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11" y="2685581"/>
                <a:ext cx="8488852" cy="713016"/>
              </a:xfrm>
              <a:prstGeom prst="rect">
                <a:avLst/>
              </a:prstGeom>
              <a:blipFill>
                <a:blip r:embed="rId5"/>
                <a:stretch>
                  <a:fillRect l="-35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999722" y="150578"/>
            <a:ext cx="839993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Выводы:</a:t>
            </a:r>
          </a:p>
          <a:p>
            <a:pPr algn="ctr"/>
            <a:endParaRPr lang="ru-RU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7763436" y="629062"/>
            <a:ext cx="18473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853083" y="-73896"/>
            <a:ext cx="442856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13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/>
              <p:cNvSpPr/>
              <p:nvPr/>
            </p:nvSpPr>
            <p:spPr>
              <a:xfrm>
                <a:off x="-8964" y="1004757"/>
                <a:ext cx="6013796" cy="349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Задача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𝜶</m:t>
                        </m:r>
                      </m:e>
                      <m:sub>
                        <m:r>
                          <a:rPr lang="en-US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𝟏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en-US" sz="1600" dirty="0" smtClean="0"/>
                  <a:t>:</a:t>
                </a:r>
                <a:endParaRPr lang="ru-RU" sz="1600" dirty="0"/>
              </a:p>
            </p:txBody>
          </p:sp>
        </mc:Choice>
        <mc:Fallback xmlns="">
          <p:sp>
            <p:nvSpPr>
              <p:cNvPr id="11" name="Прямоугольник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8964" y="1004757"/>
                <a:ext cx="6013796" cy="349326"/>
              </a:xfrm>
              <a:prstGeom prst="rect">
                <a:avLst/>
              </a:prstGeom>
              <a:blipFill>
                <a:blip r:embed="rId7"/>
                <a:stretch>
                  <a:fillRect l="-609" t="-5263" b="-210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/>
              <p:cNvSpPr/>
              <p:nvPr/>
            </p:nvSpPr>
            <p:spPr>
              <a:xfrm>
                <a:off x="82204" y="3097831"/>
                <a:ext cx="6013796" cy="349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Задача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𝜶</m:t>
                        </m:r>
                      </m:e>
                      <m:sub>
                        <m:r>
                          <a:rPr lang="en-US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𝒏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𝟏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en-US" sz="1600" dirty="0" smtClean="0"/>
                  <a:t>:</a:t>
                </a:r>
                <a:endParaRPr lang="ru-RU" sz="1600" dirty="0"/>
              </a:p>
            </p:txBody>
          </p:sp>
        </mc:Choice>
        <mc:Fallback xmlns="">
          <p:sp>
            <p:nvSpPr>
              <p:cNvPr id="15" name="Прямоугольник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04" y="3097831"/>
                <a:ext cx="6013796" cy="349326"/>
              </a:xfrm>
              <a:prstGeom prst="rect">
                <a:avLst/>
              </a:prstGeom>
              <a:blipFill>
                <a:blip r:embed="rId8"/>
                <a:stretch>
                  <a:fillRect l="-507" t="-5263" b="-210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0" name="Объект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6096646"/>
              </p:ext>
            </p:extLst>
          </p:nvPr>
        </p:nvGraphicFramePr>
        <p:xfrm>
          <a:off x="8430746" y="1173784"/>
          <a:ext cx="221327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18" r:id="rId9" imgW="1155240" imgH="1053720" progId="">
                  <p:embed/>
                </p:oleObj>
              </mc:Choice>
              <mc:Fallback>
                <p:oleObj r:id="rId9" imgW="1155240" imgH="1053720" progId="">
                  <p:embed/>
                  <p:pic>
                    <p:nvPicPr>
                      <p:cNvPr id="34" name="Объект 3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430746" y="1173784"/>
                        <a:ext cx="221327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Объект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0001250"/>
              </p:ext>
            </p:extLst>
          </p:nvPr>
        </p:nvGraphicFramePr>
        <p:xfrm>
          <a:off x="8430745" y="1556303"/>
          <a:ext cx="221327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19" r:id="rId9" imgW="1155240" imgH="1053720" progId="">
                  <p:embed/>
                </p:oleObj>
              </mc:Choice>
              <mc:Fallback>
                <p:oleObj r:id="rId9" imgW="1155240" imgH="1053720" progId="">
                  <p:embed/>
                  <p:pic>
                    <p:nvPicPr>
                      <p:cNvPr id="20" name="Объект 1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430745" y="1556303"/>
                        <a:ext cx="221327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/>
              <p:cNvSpPr/>
              <p:nvPr/>
            </p:nvSpPr>
            <p:spPr>
              <a:xfrm>
                <a:off x="8669434" y="1040445"/>
                <a:ext cx="3555063" cy="349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Удалось решить задачу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𝛼</m:t>
                        </m:r>
                      </m:e>
                      <m:sub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1, 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2" name="Прямоугольник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9434" y="1040445"/>
                <a:ext cx="3555063" cy="349326"/>
              </a:xfrm>
              <a:prstGeom prst="rect">
                <a:avLst/>
              </a:prstGeom>
              <a:blipFill>
                <a:blip r:embed="rId12"/>
                <a:stretch>
                  <a:fillRect l="-858" t="-5263" b="-1929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/>
              <p:cNvSpPr/>
              <p:nvPr/>
            </p:nvSpPr>
            <p:spPr>
              <a:xfrm>
                <a:off x="8726584" y="1456282"/>
                <a:ext cx="3555063" cy="15912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Удалось решить задачу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𝛼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−1, 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при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=3, 4.</m:t>
                    </m:r>
                  </m:oMath>
                </a14:m>
                <a:endParaRPr lang="en-US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spcAft>
                    <a:spcPts val="0"/>
                  </a:spcAft>
                </a:pP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Для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≥5</m:t>
                    </m:r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минимизируемое значение отношения приближенного решения к точному близко 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𝛼</m:t>
                        </m:r>
                      </m:e>
                      <m:sub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−1, 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sub>
                    </m:sSub>
                  </m:oMath>
                </a14:m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3" name="Прямоугольник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6584" y="1456282"/>
                <a:ext cx="3555063" cy="1591205"/>
              </a:xfrm>
              <a:prstGeom prst="rect">
                <a:avLst/>
              </a:prstGeom>
              <a:blipFill>
                <a:blip r:embed="rId13"/>
                <a:stretch>
                  <a:fillRect l="-1029" t="-1149" r="-1029" b="-34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Прямоугольник 17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/>
              <p:cNvSpPr/>
              <p:nvPr/>
            </p:nvSpPr>
            <p:spPr>
              <a:xfrm>
                <a:off x="37573" y="2498194"/>
                <a:ext cx="6619875" cy="28520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Табл.7: </a:t>
                </a:r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рез-ты программной реализации для задачи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200" b="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ru-RU" sz="1200" dirty="0"/>
              </a:p>
            </p:txBody>
          </p:sp>
        </mc:Choice>
        <mc:Fallback xmlns="">
          <p:sp>
            <p:nvSpPr>
              <p:cNvPr id="24" name="Прямоугольник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73" y="2498194"/>
                <a:ext cx="6619875" cy="285206"/>
              </a:xfrm>
              <a:prstGeom prst="rect">
                <a:avLst/>
              </a:prstGeom>
              <a:blipFill>
                <a:blip r:embed="rId16"/>
                <a:stretch>
                  <a:fillRect t="-4255" b="-1063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/>
              <p:cNvSpPr/>
              <p:nvPr/>
            </p:nvSpPr>
            <p:spPr>
              <a:xfrm>
                <a:off x="8124966" y="4759907"/>
                <a:ext cx="1486907" cy="12085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Табл.8: </a:t>
                </a:r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сравнение значений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−1,  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и результатов программной реализации</a:t>
                </a:r>
                <a:endParaRPr lang="ru-RU" sz="1200" dirty="0"/>
              </a:p>
            </p:txBody>
          </p:sp>
        </mc:Choice>
        <mc:Fallback xmlns="">
          <p:sp>
            <p:nvSpPr>
              <p:cNvPr id="25" name="Прямоугольник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4966" y="4759907"/>
                <a:ext cx="1486907" cy="1208536"/>
              </a:xfrm>
              <a:prstGeom prst="rect">
                <a:avLst/>
              </a:prstGeom>
              <a:blipFill>
                <a:blip r:embed="rId17"/>
                <a:stretch>
                  <a:fillRect l="-410" t="-1010" b="-252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6" name="Рисунок 25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714" y="1215108"/>
            <a:ext cx="8124825" cy="1771650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067" y="3348107"/>
            <a:ext cx="8753475" cy="3362325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44" name="Рисунок 43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378" y="6640072"/>
            <a:ext cx="244266" cy="139754"/>
          </a:xfrm>
          <a:prstGeom prst="rect">
            <a:avLst/>
          </a:prstGeom>
        </p:spPr>
      </p:pic>
      <p:pic>
        <p:nvPicPr>
          <p:cNvPr id="45" name="Рисунок 44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913" y="6625788"/>
            <a:ext cx="244266" cy="139754"/>
          </a:xfrm>
          <a:prstGeom prst="rect">
            <a:avLst/>
          </a:prstGeom>
        </p:spPr>
      </p:pic>
      <p:pic>
        <p:nvPicPr>
          <p:cNvPr id="46" name="Рисунок 45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569" y="6632932"/>
            <a:ext cx="244266" cy="139754"/>
          </a:xfrm>
          <a:prstGeom prst="rect">
            <a:avLst/>
          </a:prstGeom>
        </p:spPr>
      </p:pic>
      <p:pic>
        <p:nvPicPr>
          <p:cNvPr id="47" name="Рисунок 46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576" y="6640072"/>
            <a:ext cx="244266" cy="139754"/>
          </a:xfrm>
          <a:prstGeom prst="rect">
            <a:avLst/>
          </a:prstGeom>
        </p:spPr>
      </p:pic>
      <p:pic>
        <p:nvPicPr>
          <p:cNvPr id="48" name="Рисунок 47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3" y="6632932"/>
            <a:ext cx="244266" cy="139754"/>
          </a:xfrm>
          <a:prstGeom prst="rect">
            <a:avLst/>
          </a:prstGeom>
        </p:spPr>
      </p:pic>
      <p:pic>
        <p:nvPicPr>
          <p:cNvPr id="49" name="Рисунок 48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311" y="6632932"/>
            <a:ext cx="244266" cy="139754"/>
          </a:xfrm>
          <a:prstGeom prst="rect">
            <a:avLst/>
          </a:prstGeom>
        </p:spPr>
      </p:pic>
      <p:pic>
        <p:nvPicPr>
          <p:cNvPr id="50" name="Рисунок 49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572" y="6640072"/>
            <a:ext cx="244266" cy="139754"/>
          </a:xfrm>
          <a:prstGeom prst="rect">
            <a:avLst/>
          </a:prstGeom>
        </p:spPr>
      </p:pic>
      <p:pic>
        <p:nvPicPr>
          <p:cNvPr id="51" name="Рисунок 50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229" y="6632932"/>
            <a:ext cx="244266" cy="139754"/>
          </a:xfrm>
          <a:prstGeom prst="rect">
            <a:avLst/>
          </a:prstGeom>
        </p:spPr>
      </p:pic>
      <p:pic>
        <p:nvPicPr>
          <p:cNvPr id="52" name="Рисунок 51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5599" y="6640072"/>
            <a:ext cx="244266" cy="139754"/>
          </a:xfrm>
          <a:prstGeom prst="rect">
            <a:avLst/>
          </a:prstGeom>
        </p:spPr>
      </p:pic>
      <p:pic>
        <p:nvPicPr>
          <p:cNvPr id="53" name="Рисунок 52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635" y="6629629"/>
            <a:ext cx="244266" cy="139754"/>
          </a:xfrm>
          <a:prstGeom prst="rect">
            <a:avLst/>
          </a:prstGeom>
        </p:spPr>
      </p:pic>
      <p:pic>
        <p:nvPicPr>
          <p:cNvPr id="54" name="Рисунок 53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204" y="6642453"/>
            <a:ext cx="244266" cy="139754"/>
          </a:xfrm>
          <a:prstGeom prst="rect">
            <a:avLst/>
          </a:prstGeom>
        </p:spPr>
      </p:pic>
      <p:pic>
        <p:nvPicPr>
          <p:cNvPr id="55" name="Рисунок 54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4350" y="6626454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714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" name="Объект 5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9986554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54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999722" y="150578"/>
            <a:ext cx="839993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Выводы:</a:t>
            </a:r>
          </a:p>
          <a:p>
            <a:pPr algn="ctr"/>
            <a:endParaRPr lang="ru-RU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7763436" y="629062"/>
            <a:ext cx="18473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853083" y="-73896"/>
            <a:ext cx="442856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14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Прямоугольник 18"/>
              <p:cNvSpPr/>
              <p:nvPr/>
            </p:nvSpPr>
            <p:spPr>
              <a:xfrm>
                <a:off x="-8964" y="1004757"/>
                <a:ext cx="6013796" cy="349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Задача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𝜶</m:t>
                        </m:r>
                      </m:e>
                      <m:sub>
                        <m:r>
                          <a:rPr lang="en-US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𝟐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en-US" sz="1600" dirty="0" smtClean="0"/>
                  <a:t>:</a:t>
                </a:r>
                <a:endParaRPr lang="ru-RU" sz="1600" dirty="0"/>
              </a:p>
            </p:txBody>
          </p:sp>
        </mc:Choice>
        <mc:Fallback xmlns="">
          <p:sp>
            <p:nvSpPr>
              <p:cNvPr id="19" name="Прямоугольник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8964" y="1004757"/>
                <a:ext cx="6013796" cy="349326"/>
              </a:xfrm>
              <a:prstGeom prst="rect">
                <a:avLst/>
              </a:prstGeom>
              <a:blipFill>
                <a:blip r:embed="rId6"/>
                <a:stretch>
                  <a:fillRect l="-609" t="-5263" b="-210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1" name="Объект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4933450"/>
              </p:ext>
            </p:extLst>
          </p:nvPr>
        </p:nvGraphicFramePr>
        <p:xfrm>
          <a:off x="8430746" y="1173784"/>
          <a:ext cx="221327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55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20" name="Объект 1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430746" y="1173784"/>
                        <a:ext cx="221327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/>
              <p:cNvSpPr/>
              <p:nvPr/>
            </p:nvSpPr>
            <p:spPr>
              <a:xfrm>
                <a:off x="8669434" y="1040445"/>
                <a:ext cx="3555063" cy="8417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Удалось решить задачу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𝛼</m:t>
                        </m:r>
                      </m:e>
                      <m:sub>
                        <m:r>
                          <a:rPr lang="ru-RU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a:rPr lang="ru-RU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4</m:t>
                        </m:r>
                      </m:sub>
                    </m:sSub>
                    <m:r>
                      <a:rPr lang="ru-RU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ru-RU" sz="1600" b="0" i="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при введении в программную реализацию ограничений А и В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3" name="Прямоугольник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9434" y="1040445"/>
                <a:ext cx="3555063" cy="841769"/>
              </a:xfrm>
              <a:prstGeom prst="rect">
                <a:avLst/>
              </a:prstGeom>
              <a:blipFill>
                <a:blip r:embed="rId10"/>
                <a:stretch>
                  <a:fillRect l="-858" t="-2174" b="-869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5" name="Объект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1616508"/>
              </p:ext>
            </p:extLst>
          </p:nvPr>
        </p:nvGraphicFramePr>
        <p:xfrm>
          <a:off x="8430745" y="1994691"/>
          <a:ext cx="221327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56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11" name="Объект 1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430745" y="1994691"/>
                        <a:ext cx="221327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Прямоугольник 15"/>
              <p:cNvSpPr/>
              <p:nvPr/>
            </p:nvSpPr>
            <p:spPr>
              <a:xfrm>
                <a:off x="8726584" y="1850375"/>
                <a:ext cx="3555063" cy="10943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Для задачи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a:rPr lang="ru-RU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удалось минимизировать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6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60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limLowPr>
                          <m:e>
                            <m:limLow>
                              <m:limLow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limLow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𝑚𝑖𝑛</m:t>
                                </m:r>
                              </m:e>
                              <m:lim>
                                <m:eqArr>
                                  <m:eqArrPr>
                                    <m:ctrlPr>
                                      <a:rPr lang="en-US" sz="1600" i="1" dirty="0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eqArrPr>
                                  <m:e>
                                    <m:r>
                                      <m:rPr>
                                        <m:nor/>
                                      </m:rPr>
                                      <a:rPr lang="ru-RU" sz="1600" dirty="0">
                                        <a:latin typeface="Arial" panose="020B0604020202020204" pitchFamily="34" charset="0"/>
                                        <a:ea typeface="Times New Roman" panose="02020603050405020304" pitchFamily="18" charset="0"/>
                                        <a:cs typeface="Arial" panose="020B0604020202020204" pitchFamily="34" charset="0"/>
                                      </a:rPr>
                                      <m:t> </m:t>
                                    </m:r>
                                    <m:r>
                                      <a:rPr lang="en-US" sz="1600" i="1" dirty="0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Arial" panose="020B0604020202020204" pitchFamily="34" charset="0"/>
                                      </a:rPr>
                                      <m:t>𝑎</m:t>
                                    </m:r>
                                    <m:r>
                                      <a:rPr lang="en-US" sz="1600" i="1" dirty="0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Arial" panose="020B0604020202020204" pitchFamily="34" charset="0"/>
                                      </a:rPr>
                                      <m:t>,   </m:t>
                                    </m:r>
                                    <m:r>
                                      <a:rPr lang="en-US" sz="1600" i="1" dirty="0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Arial" panose="020B0604020202020204" pitchFamily="34" charset="0"/>
                                      </a:rPr>
                                      <m:t>𝑐</m:t>
                                    </m:r>
                                    <m:r>
                                      <a:rPr lang="en-US" sz="1600" i="1" dirty="0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Arial" panose="020B0604020202020204" pitchFamily="34" charset="0"/>
                                      </a:rPr>
                                      <m:t> ∈ </m:t>
                                    </m:r>
                                    <m:sSubSup>
                                      <m:sSubSupPr>
                                        <m:ctrlP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</a:rPr>
                                          <m:t>𝑍</m:t>
                                        </m:r>
                                      </m:e>
                                      <m:sub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</m:sub>
                                      <m:sup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p>
                                    </m:sSubSup>
                                  </m:e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𝑏</m:t>
                                    </m:r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∈</m:t>
                                    </m:r>
                                    <m:sSub>
                                      <m:sSub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</a:rPr>
                                          <m:t>𝑁</m:t>
                                        </m:r>
                                      </m:e>
                                      <m:sub>
                                        <m:r>
                                          <a:rPr lang="en-US" sz="1600" b="0" i="1" smtClean="0"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</a:rPr>
                                          <m:t> </m:t>
                                        </m:r>
                                      </m:sub>
                                    </m:sSub>
                                    <m:r>
                                      <m:rPr>
                                        <m:nor/>
                                      </m:rPr>
                                      <a:rPr lang="ru-RU" sz="1600" dirty="0">
                                        <a:latin typeface="Arial" panose="020B0604020202020204" pitchFamily="34" charset="0"/>
                                        <a:ea typeface="Times New Roman" panose="02020603050405020304" pitchFamily="18" charset="0"/>
                                        <a:cs typeface="Arial" panose="020B0604020202020204" pitchFamily="34" charset="0"/>
                                      </a:rPr>
                                      <m:t>  </m:t>
                                    </m:r>
                                  </m:e>
                                </m:eqArr>
                              </m:lim>
                            </m:limLow>
                          </m:e>
                          <m:lim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𝑎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, 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𝑏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, 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𝑐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𝜆</m:t>
                                </m:r>
                                <m:d>
                                  <m:dPr>
                                    <m:ctrlP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𝑎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, 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𝑏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, 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𝑐</m:t>
                                    </m:r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6" name="Прямоугольник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6584" y="1850375"/>
                <a:ext cx="3555063" cy="1094339"/>
              </a:xfrm>
              <a:prstGeom prst="rect">
                <a:avLst/>
              </a:prstGeom>
              <a:blipFill>
                <a:blip r:embed="rId11"/>
                <a:stretch>
                  <a:fillRect l="-1029" t="-16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/>
              <p:cNvSpPr/>
              <p:nvPr/>
            </p:nvSpPr>
            <p:spPr>
              <a:xfrm>
                <a:off x="8742269" y="2677426"/>
                <a:ext cx="3334871" cy="10772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до значения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0.8608 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при использовании предыдущих результатов запусков программы и без ограничений А и В</a:t>
                </a:r>
              </a:p>
            </p:txBody>
          </p:sp>
        </mc:Choice>
        <mc:Fallback xmlns=""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42269" y="2677426"/>
                <a:ext cx="3334871" cy="1077218"/>
              </a:xfrm>
              <a:prstGeom prst="rect">
                <a:avLst/>
              </a:prstGeom>
              <a:blipFill>
                <a:blip r:embed="rId12"/>
                <a:stretch>
                  <a:fillRect l="-914" t="-1695" r="-2377" b="-621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Прямоугольник 21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/>
              <p:cNvSpPr/>
              <p:nvPr/>
            </p:nvSpPr>
            <p:spPr>
              <a:xfrm>
                <a:off x="7518399" y="5198442"/>
                <a:ext cx="1623731" cy="10238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Табл.9: </a:t>
                </a:r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сравнение значений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и результатов программной реализации</a:t>
                </a:r>
                <a:endParaRPr lang="ru-RU" sz="1200" dirty="0"/>
              </a:p>
            </p:txBody>
          </p:sp>
        </mc:Choice>
        <mc:Fallback xmlns="">
          <p:sp>
            <p:nvSpPr>
              <p:cNvPr id="24" name="Прямоугольник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8399" y="5198442"/>
                <a:ext cx="1623731" cy="1023870"/>
              </a:xfrm>
              <a:prstGeom prst="rect">
                <a:avLst/>
              </a:prstGeom>
              <a:blipFill>
                <a:blip r:embed="rId13"/>
                <a:stretch>
                  <a:fillRect t="-1190" b="-29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Рисунок 6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" y="1328159"/>
            <a:ext cx="7446071" cy="49398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378" y="6640072"/>
            <a:ext cx="244266" cy="139754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913" y="6625788"/>
            <a:ext cx="244266" cy="139754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569" y="6632932"/>
            <a:ext cx="244266" cy="139754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576" y="6640072"/>
            <a:ext cx="244266" cy="139754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3" y="6632932"/>
            <a:ext cx="244266" cy="139754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311" y="6632932"/>
            <a:ext cx="244266" cy="139754"/>
          </a:xfrm>
          <a:prstGeom prst="rect">
            <a:avLst/>
          </a:prstGeom>
        </p:spPr>
      </p:pic>
      <p:pic>
        <p:nvPicPr>
          <p:cNvPr id="44" name="Рисунок 43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572" y="6640072"/>
            <a:ext cx="244266" cy="139754"/>
          </a:xfrm>
          <a:prstGeom prst="rect">
            <a:avLst/>
          </a:prstGeom>
        </p:spPr>
      </p:pic>
      <p:pic>
        <p:nvPicPr>
          <p:cNvPr id="45" name="Рисунок 44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229" y="6632932"/>
            <a:ext cx="244266" cy="139754"/>
          </a:xfrm>
          <a:prstGeom prst="rect">
            <a:avLst/>
          </a:prstGeom>
        </p:spPr>
      </p:pic>
      <p:pic>
        <p:nvPicPr>
          <p:cNvPr id="46" name="Рисунок 4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5599" y="6640072"/>
            <a:ext cx="244266" cy="139754"/>
          </a:xfrm>
          <a:prstGeom prst="rect">
            <a:avLst/>
          </a:prstGeom>
        </p:spPr>
      </p:pic>
      <p:pic>
        <p:nvPicPr>
          <p:cNvPr id="47" name="Рисунок 46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635" y="6629629"/>
            <a:ext cx="244266" cy="139754"/>
          </a:xfrm>
          <a:prstGeom prst="rect">
            <a:avLst/>
          </a:prstGeom>
        </p:spPr>
      </p:pic>
      <p:pic>
        <p:nvPicPr>
          <p:cNvPr id="48" name="Рисунок 47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204" y="6642453"/>
            <a:ext cx="244266" cy="139754"/>
          </a:xfrm>
          <a:prstGeom prst="rect">
            <a:avLst/>
          </a:prstGeom>
        </p:spPr>
      </p:pic>
      <p:pic>
        <p:nvPicPr>
          <p:cNvPr id="49" name="Рисунок 48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4350" y="6626454"/>
            <a:ext cx="244266" cy="139754"/>
          </a:xfrm>
          <a:prstGeom prst="rect">
            <a:avLst/>
          </a:prstGeom>
        </p:spPr>
      </p:pic>
      <p:pic>
        <p:nvPicPr>
          <p:cNvPr id="50" name="Рисунок 49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930" y="6636107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34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Объект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6622086"/>
              </p:ext>
            </p:extLst>
          </p:nvPr>
        </p:nvGraphicFramePr>
        <p:xfrm>
          <a:off x="-8964" y="-60992"/>
          <a:ext cx="12200964" cy="6918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24" r:id="rId4" imgW="24380640" imgH="13714200" progId="">
                  <p:embed/>
                </p:oleObj>
              </mc:Choice>
              <mc:Fallback>
                <p:oleObj r:id="rId4" imgW="24380640" imgH="13714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8964" y="-60992"/>
                        <a:ext cx="12200964" cy="6918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4" name="Рисунок 3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"/>
          <a:stretch/>
        </p:blipFill>
        <p:spPr>
          <a:xfrm>
            <a:off x="0" y="6284686"/>
            <a:ext cx="12204700" cy="58621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071" y="1538070"/>
            <a:ext cx="10865859" cy="4303521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7763436" y="629062"/>
            <a:ext cx="18473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853083" y="-73896"/>
            <a:ext cx="442856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C5FD48-F38B-3D4A-FFC5-5FACA108F18A}"/>
              </a:ext>
            </a:extLst>
          </p:cNvPr>
          <p:cNvSpPr txBox="1"/>
          <p:nvPr/>
        </p:nvSpPr>
        <p:spPr>
          <a:xfrm>
            <a:off x="2894769" y="3136612"/>
            <a:ext cx="6402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52843A-0E0C-CFC0-5004-39E03E68F8D9}"/>
              </a:ext>
            </a:extLst>
          </p:cNvPr>
          <p:cNvSpPr txBox="1"/>
          <p:nvPr/>
        </p:nvSpPr>
        <p:spPr>
          <a:xfrm>
            <a:off x="1912143" y="5374883"/>
            <a:ext cx="80819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381903_3 Розанов Д.И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673" y="1762922"/>
            <a:ext cx="2549247" cy="714562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22" name="Рисунок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378" y="6640072"/>
            <a:ext cx="244266" cy="139754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913" y="6625788"/>
            <a:ext cx="244266" cy="139754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569" y="6632932"/>
            <a:ext cx="244266" cy="139754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576" y="6640072"/>
            <a:ext cx="244266" cy="139754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3" y="6632932"/>
            <a:ext cx="244266" cy="139754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311" y="6632932"/>
            <a:ext cx="244266" cy="139754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572" y="6640072"/>
            <a:ext cx="244266" cy="139754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229" y="6632932"/>
            <a:ext cx="244266" cy="139754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5599" y="6640072"/>
            <a:ext cx="244266" cy="139754"/>
          </a:xfrm>
          <a:prstGeom prst="rect">
            <a:avLst/>
          </a:prstGeom>
        </p:spPr>
      </p:pic>
      <p:pic>
        <p:nvPicPr>
          <p:cNvPr id="44" name="Рисунок 4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635" y="6629629"/>
            <a:ext cx="244266" cy="139754"/>
          </a:xfrm>
          <a:prstGeom prst="rect">
            <a:avLst/>
          </a:prstGeom>
        </p:spPr>
      </p:pic>
      <p:pic>
        <p:nvPicPr>
          <p:cNvPr id="45" name="Рисунок 4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204" y="6642453"/>
            <a:ext cx="244266" cy="139754"/>
          </a:xfrm>
          <a:prstGeom prst="rect">
            <a:avLst/>
          </a:prstGeom>
        </p:spPr>
      </p:pic>
      <p:pic>
        <p:nvPicPr>
          <p:cNvPr id="46" name="Рисунок 4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4350" y="6626454"/>
            <a:ext cx="244266" cy="139754"/>
          </a:xfrm>
          <a:prstGeom prst="rect">
            <a:avLst/>
          </a:prstGeom>
        </p:spPr>
      </p:pic>
      <p:pic>
        <p:nvPicPr>
          <p:cNvPr id="47" name="Рисунок 4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7501" y="6639358"/>
            <a:ext cx="244266" cy="139754"/>
          </a:xfrm>
          <a:prstGeom prst="rect">
            <a:avLst/>
          </a:prstGeom>
        </p:spPr>
      </p:pic>
      <p:pic>
        <p:nvPicPr>
          <p:cNvPr id="48" name="Рисунок 4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0151" y="6644989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30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689247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8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24" name="Объект 2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4356846" y="194409"/>
            <a:ext cx="6096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Постановка задачи</a:t>
            </a:r>
            <a:r>
              <a:rPr lang="en-US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25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Прямоугольник 8"/>
              <p:cNvSpPr/>
              <p:nvPr/>
            </p:nvSpPr>
            <p:spPr>
              <a:xfrm>
                <a:off x="5132396" y="1055618"/>
                <a:ext cx="6777605" cy="162993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Оптимальное </a:t>
                </a: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решение целочисленной задачи о ранце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точка 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∈</m:t>
                    </m:r>
                    <m:sSubSup>
                      <m:sSubSupPr>
                        <m:ctrlPr>
                          <a:rPr lang="ru-RU" sz="16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𝑍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</m:sub>
                        </m:sSub>
                      </m:e>
                      <m:sub>
                        <m:r>
                          <a:rPr lang="ru-RU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 на которой достигается максимум целевой функции и удовлетворяющая ограничению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ru-RU" sz="1600" i="1">
                        <a:latin typeface="Cambria Math" panose="02040503050406030204" pitchFamily="18" charset="0"/>
                      </a:rPr>
                      <m:t> ≤ 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endParaRPr lang="en-US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just"/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Оптимальное значение задачи (1)</a:t>
                </a:r>
                <a:r>
                  <a:rPr lang="en-US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𝜆</m:t>
                    </m:r>
                    <m:d>
                      <m:d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ru-RU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𝑐𝑝</m:t>
                    </m:r>
                  </m:oMath>
                </a14:m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– 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значение</a:t>
                </a:r>
                <a:endParaRPr lang="en-US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функции 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в этой 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точке</a:t>
                </a:r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/>
                </a:r>
                <a:b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endParaRPr lang="en-US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9" name="Прямоугольник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2396" y="1055618"/>
                <a:ext cx="6777605" cy="1629933"/>
              </a:xfrm>
              <a:prstGeom prst="rect">
                <a:avLst/>
              </a:prstGeom>
              <a:blipFill>
                <a:blip r:embed="rId6"/>
                <a:stretch>
                  <a:fillRect l="-540" t="-1119" r="-4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/>
              <p:cNvSpPr/>
              <p:nvPr/>
            </p:nvSpPr>
            <p:spPr>
              <a:xfrm>
                <a:off x="0" y="1027112"/>
                <a:ext cx="4868224" cy="43393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00" b="1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Поставлена целочисленная задача о ранце на максимизацию (1): </a:t>
                </a:r>
                <a:endParaRPr lang="ru-RU" sz="1600" b="1" i="1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 + </m:t>
                            </m:r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+ </m:t>
                            </m:r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... + </m:t>
                                </m:r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  <m:r>
                              <a:rPr lang="ru-RU" sz="16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⁡</m:t>
                            </m:r>
                            <m:nary>
                              <m:naryPr>
                                <m:chr m:val="∑"/>
                                <m:limLoc m:val="undOvr"/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→</m:t>
                            </m:r>
                            <m:func>
                              <m:func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</m:e>
                                  <m:lim>
                                    <m:sSub>
                                      <m:sSub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  <m:t>, …, </m:t>
                                    </m:r>
                                    <m:sSub>
                                      <m:sSub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lim>
                                </m:limLow>
                              </m:fName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func>
                          </m:e>
                          <m:e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 + </m:t>
                            </m:r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+ </m:t>
                            </m:r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... + </m:t>
                                </m:r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 </m:t>
                            </m:r>
                            <m:nary>
                              <m:naryPr>
                                <m:chr m:val="∑"/>
                                <m:limLoc m:val="undOvr"/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≤ </m:t>
                            </m:r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𝑏</m:t>
                            </m:r>
                          </m:e>
                        </m:eqArr>
                      </m:e>
                    </m:d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(1</a:t>
                </a:r>
                <a:r>
                  <a:rPr lang="ru-RU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),где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:</a:t>
                </a:r>
                <a:b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– </m:t>
                    </m:r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цена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-ого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предмета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=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1,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…,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n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), </a:t>
                </a:r>
                <a:b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– </m:t>
                    </m:r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вес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-ого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предмета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=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1,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…,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n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),</a:t>
                </a:r>
                <a:b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- </a:t>
                </a:r>
                <a:r>
                  <a:rPr lang="ru-RU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максимальный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вес, который </a:t>
                </a:r>
                <a:r>
                  <a:rPr lang="ru-RU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может быть</a:t>
                </a:r>
                <a:br>
                  <a:rPr lang="ru-RU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r>
                  <a:rPr lang="ru-RU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в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рюкзаке</a:t>
                </a:r>
                <a:b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∈</m:t>
                    </m:r>
                    <m:sSub>
                      <m:sSubPr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𝑍</m:t>
                        </m:r>
                      </m:e>
                      <m:sub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b>
                    </m:sSub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,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ru-RU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= </m:t>
                    </m:r>
                    <m:acc>
                      <m:accPr>
                        <m:chr m:val="̅"/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1, </m:t>
                        </m:r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acc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</a:t>
                </a:r>
                <a:endParaRPr lang="ru-RU" sz="1600" dirty="0" smtClean="0">
                  <a:solidFill>
                    <a:schemeClr val="tx1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c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=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... 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Т</m:t>
                        </m:r>
                      </m:sup>
                    </m:sSup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–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вектор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цен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предметов</a:t>
                </a:r>
                <a:b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= 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... 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Т</m:t>
                        </m:r>
                      </m:sup>
                    </m:sSup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–  вектор весов предметов</a:t>
                </a:r>
                <a:b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 = 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... 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Т</m:t>
                        </m:r>
                      </m:sup>
                    </m:sSup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 вектор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где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количество</a:t>
                </a:r>
                <a:b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предметов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-ого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типа.</a:t>
                </a:r>
                <a:r>
                  <a:rPr lang="ru-RU" dirty="0">
                    <a:latin typeface="Arial" panose="020B0604020202020204" pitchFamily="34" charset="0"/>
                    <a:cs typeface="Arial" panose="020B0604020202020204" pitchFamily="34" charset="0"/>
                  </a:rPr>
                  <a:t/>
                </a:r>
                <a:br>
                  <a:rPr lang="ru-RU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/>
                </a:r>
                <a:b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endParaRPr lang="ru-RU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1" name="Прямоугольник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27112"/>
                <a:ext cx="4868224" cy="4339393"/>
              </a:xfrm>
              <a:prstGeom prst="rect">
                <a:avLst/>
              </a:prstGeom>
              <a:blipFill>
                <a:blip r:embed="rId8"/>
                <a:stretch>
                  <a:fillRect l="-626" t="-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1</a:t>
            </a:fld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/>
              <p:cNvSpPr/>
              <p:nvPr/>
            </p:nvSpPr>
            <p:spPr>
              <a:xfrm>
                <a:off x="5132396" y="2761050"/>
                <a:ext cx="6777605" cy="18180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Множество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sz="1600" b="1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600" b="1" i="1">
                            <a:latin typeface="Cambria Math" panose="02040503050406030204" pitchFamily="18" charset="0"/>
                          </a:rPr>
                          <m:t>𝒁</m:t>
                        </m:r>
                      </m:e>
                      <m:sub>
                        <m:r>
                          <a:rPr lang="ru-RU" sz="1600" b="1" i="1"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  <m:sup>
                        <m:r>
                          <a:rPr lang="ru-RU" sz="1600" b="1" i="1"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</m:sSubSup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–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множество из наборов размерности 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n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 у которых 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k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компонент отличны от нуля</a:t>
                </a: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just"/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K</a:t>
                </a: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-оптимальное решение целочисленной задачи о ранце (1) -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точка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∈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 на которой достигается максимум целевой функции и</a:t>
                </a: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удовлетворяющая ограничению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ru-RU" sz="1600" i="1">
                        <a:latin typeface="Cambria Math" panose="02040503050406030204" pitchFamily="18" charset="0"/>
                      </a:rPr>
                      <m:t> ≤ 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b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K</a:t>
                </a: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-оптимальное значение задачи (1)</a:t>
                </a:r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ru-RU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𝑐𝑣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- значение функции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в этой точке</a:t>
                </a:r>
              </a:p>
            </p:txBody>
          </p:sp>
        </mc:Choice>
        <mc:Fallback xmlns="">
          <p:sp>
            <p:nvSpPr>
              <p:cNvPr id="13" name="Прямоугольник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2396" y="2761050"/>
                <a:ext cx="6777605" cy="1818062"/>
              </a:xfrm>
              <a:prstGeom prst="rect">
                <a:avLst/>
              </a:prstGeom>
              <a:blipFill>
                <a:blip r:embed="rId9"/>
                <a:stretch>
                  <a:fillRect l="-540" t="-1007" r="-450" b="-436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Прямоугольник 13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79587" y="949569"/>
            <a:ext cx="52808" cy="4319678"/>
          </a:xfrm>
          <a:prstGeom prst="rect">
            <a:avLst/>
          </a:prstGeom>
        </p:spPr>
      </p:pic>
      <p:pic>
        <p:nvPicPr>
          <p:cNvPr id="50" name="Рисунок 4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51" name="Рисунок 50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52" name="Рисунок 5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53" name="Рисунок 5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54" name="Рисунок 53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55" name="Рисунок 5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56" name="Рисунок 5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57" name="Рисунок 5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58" name="Рисунок 5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59" name="Рисунок 5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60" name="Рисунок 5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61" name="Рисунок 60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62" name="Рисунок 6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63" name="Рисунок 6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64" name="Рисунок 63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66" name="Рисунок 65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1570" y="6632932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408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/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26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4356846" y="194409"/>
            <a:ext cx="6096000" cy="4770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Постановка задачи</a:t>
            </a:r>
            <a:r>
              <a:rPr lang="en-US" sz="2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25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/>
              <p:cNvSpPr/>
              <p:nvPr/>
            </p:nvSpPr>
            <p:spPr>
              <a:xfrm>
                <a:off x="0" y="1027112"/>
                <a:ext cx="4868224" cy="43393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00" b="1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Поставлена целочисленная задача о ранце на максимизацию (1): </a:t>
                </a:r>
                <a:endParaRPr lang="ru-RU" sz="1600" b="1" i="1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 + </m:t>
                            </m:r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+ </m:t>
                            </m:r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... + </m:t>
                                </m:r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  <m:r>
                              <a:rPr lang="ru-RU" sz="16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⁡</m:t>
                            </m:r>
                            <m:nary>
                              <m:naryPr>
                                <m:chr m:val="∑"/>
                                <m:limLoc m:val="undOvr"/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→</m:t>
                            </m:r>
                            <m:func>
                              <m:func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</m:e>
                                  <m:lim>
                                    <m:sSub>
                                      <m:sSub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  <m:t>, …, </m:t>
                                    </m:r>
                                    <m:sSub>
                                      <m:sSub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lim>
                                </m:limLow>
                              </m:fName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func>
                          </m:e>
                          <m:e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 + </m:t>
                            </m:r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+ </m:t>
                            </m:r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... + </m:t>
                                </m:r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 </m:t>
                            </m:r>
                            <m:nary>
                              <m:naryPr>
                                <m:chr m:val="∑"/>
                                <m:limLoc m:val="undOvr"/>
                                <m:ctrlP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ru-RU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u-RU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≤ </m:t>
                            </m:r>
                            <m:r>
                              <a:rPr lang="ru-RU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𝑏</m:t>
                            </m:r>
                          </m:e>
                        </m:eqArr>
                      </m:e>
                    </m:d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(1</a:t>
                </a:r>
                <a:r>
                  <a:rPr lang="ru-RU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),где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:</a:t>
                </a:r>
                <a:b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– </m:t>
                    </m:r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цена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-ого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предмета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=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1,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…,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n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), </a:t>
                </a:r>
                <a:b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– </m:t>
                    </m:r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вес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-ого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предмета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=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1,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…,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n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),</a:t>
                </a:r>
                <a:b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- </a:t>
                </a:r>
                <a:r>
                  <a:rPr lang="ru-RU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максимальный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вес, который </a:t>
                </a:r>
                <a:r>
                  <a:rPr lang="ru-RU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может быть</a:t>
                </a:r>
                <a:br>
                  <a:rPr lang="ru-RU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r>
                  <a:rPr lang="ru-RU" sz="1600" dirty="0" smtClean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в</a:t>
                </a: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рюкзаке</a:t>
                </a:r>
                <a:b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∈</m:t>
                    </m:r>
                    <m:sSub>
                      <m:sSubPr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𝑍</m:t>
                        </m:r>
                      </m:e>
                      <m:sub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b>
                    </m:sSub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,</a:t>
                </a:r>
                <a:r>
                  <a:rPr lang="en-US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ru-RU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= </m:t>
                    </m:r>
                    <m:acc>
                      <m:accPr>
                        <m:chr m:val="̅"/>
                        <m:ctrlP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1, </m:t>
                        </m:r>
                        <m:r>
                          <a:rPr lang="ru-RU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acc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</a:t>
                </a:r>
                <a:endParaRPr lang="ru-RU" sz="1600" dirty="0" smtClean="0">
                  <a:solidFill>
                    <a:schemeClr val="tx1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c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=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... 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Т</m:t>
                        </m:r>
                      </m:sup>
                    </m:sSup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–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вектор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цен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предметов</a:t>
                </a:r>
                <a:b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= 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... 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Т</m:t>
                        </m:r>
                      </m:sup>
                    </m:sSup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–  вектор весов предметов</a:t>
                </a:r>
                <a:b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 = 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... ,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Т</m:t>
                        </m:r>
                      </m:sup>
                    </m:sSup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 вектор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где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количество</a:t>
                </a:r>
                <a:b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предметов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-ого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типа.</a:t>
                </a:r>
                <a:r>
                  <a:rPr lang="ru-RU" dirty="0">
                    <a:latin typeface="Arial" panose="020B0604020202020204" pitchFamily="34" charset="0"/>
                    <a:cs typeface="Arial" panose="020B0604020202020204" pitchFamily="34" charset="0"/>
                  </a:rPr>
                  <a:t/>
                </a:r>
                <a:br>
                  <a:rPr lang="ru-RU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/>
                </a:r>
                <a:br>
                  <a:rPr lang="ru-RU" sz="1600" dirty="0">
                    <a:solidFill>
                      <a:schemeClr val="tx1"/>
                    </a:solidFill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endParaRPr lang="ru-RU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1" name="Прямоугольник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27112"/>
                <a:ext cx="4868224" cy="4339393"/>
              </a:xfrm>
              <a:prstGeom prst="rect">
                <a:avLst/>
              </a:prstGeom>
              <a:blipFill>
                <a:blip r:embed="rId8"/>
                <a:stretch>
                  <a:fillRect l="-626" t="-4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/>
              <p:cNvSpPr/>
              <p:nvPr/>
            </p:nvSpPr>
            <p:spPr>
              <a:xfrm>
                <a:off x="5132396" y="1439276"/>
                <a:ext cx="7224797" cy="206697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Точность k - оптимального</a:t>
                </a:r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решения</a:t>
                </a:r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целочисленной</a:t>
                </a:r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задачи</a:t>
                </a:r>
                <a:b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о</a:t>
                </a:r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рюкзаке</a:t>
                </a:r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(1</a:t>
                </a:r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): 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 =</m:t>
                    </m:r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num>
                      <m:den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𝜆</m:t>
                        </m:r>
                        <m:d>
                          <m:d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den>
                    </m:f>
                    <m:r>
                      <a:rPr lang="ru-RU" sz="160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ru-RU" sz="1600" dirty="0" smtClean="0">
                  <a:latin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если 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𝜆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𝑐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) =0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) = 1.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∀</m:t>
                    </m:r>
                    <m:r>
                      <m:rPr>
                        <m:sty m:val="p"/>
                      </m:rPr>
                      <a:rPr lang="en-US" sz="1600">
                        <a:latin typeface="Cambria Math" panose="02040503050406030204" pitchFamily="18" charset="0"/>
                      </a:rPr>
                      <m:t>a</m:t>
                    </m:r>
                    <m:r>
                      <a:rPr lang="ru-RU" sz="160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sz="1600">
                        <a:latin typeface="Cambria Math" panose="02040503050406030204" pitchFamily="18" charset="0"/>
                      </a:rPr>
                      <m:t>c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∈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+</m:t>
                        </m:r>
                      </m:sub>
                      <m:sup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0≤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ru-RU" sz="1600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|"/>
                        <m:endChr m:val="|"/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num>
                          <m:den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d>
                              <m:d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den>
                        </m:f>
                      </m:e>
                    </m:d>
                    <m:r>
                      <a:rPr lang="ru-RU" sz="1600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Гарантированная </a:t>
                </a: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точность k-оптимального решения целочисленной задачи о ранце (1</a:t>
                </a:r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=</m:t>
                    </m:r>
                    <m:limLow>
                      <m:limLowPr>
                        <m:ctrlPr>
                          <a:rPr lang="ru-RU" sz="1600" i="1" smtClea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𝑖𝑛𝑓</m:t>
                        </m:r>
                      </m:e>
                      <m:li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𝑐</m:t>
                        </m:r>
                      </m:lim>
                    </m:limLow>
                    <m:r>
                      <a:rPr lang="ru-RU" sz="1600" i="1">
                        <a:latin typeface="Cambria Math" panose="02040503050406030204" pitchFamily="18" charset="0"/>
                      </a:rPr>
                      <m:t>{</m:t>
                    </m:r>
                    <m:d>
                      <m:dPr>
                        <m:begChr m:val="|"/>
                        <m:endChr m:val="|"/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num>
                          <m:den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d>
                              <m:d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den>
                        </m:f>
                      </m:e>
                    </m:d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 </a:t>
                </a:r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c 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</m:e>
                          <m:sub>
                            <m:r>
                              <a:rPr lang="ru-RU" sz="160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sub>
                        </m:sSub>
                      </m:e>
                      <m:sup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ru-RU" sz="16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ru-RU" sz="1600" i="1" smtClean="0">
                        <a:latin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}</a:t>
                </a:r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2" name="Прямоугольник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2396" y="1439276"/>
                <a:ext cx="7224797" cy="2066976"/>
              </a:xfrm>
              <a:prstGeom prst="rect">
                <a:avLst/>
              </a:prstGeom>
              <a:blipFill>
                <a:blip r:embed="rId9"/>
                <a:stretch>
                  <a:fillRect l="-506" t="-885" r="-5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/>
              <p:cNvSpPr/>
              <p:nvPr/>
            </p:nvSpPr>
            <p:spPr>
              <a:xfrm>
                <a:off x="5132396" y="3717032"/>
                <a:ext cx="5477423" cy="12825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163830">
                  <a:spcAft>
                    <a:spcPts val="0"/>
                  </a:spcAft>
                </a:pPr>
                <a: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/>
                </a:r>
                <a:b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Необходимо</a:t>
                </a:r>
                <a:r>
                  <a:rPr lang="ru-RU" sz="1600" b="1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, используя различные методы для  минимизации функции, </a:t>
                </a:r>
                <a: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найти: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ru-RU" sz="1600" i="1" smtClean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𝑖𝑛𝑓</m:t>
                            </m:r>
                          </m:e>
                          <m:lim>
                            <m:r>
                              <a:rPr lang="en-US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𝑎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 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𝑏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𝑐</m:t>
                            </m:r>
                          </m:lim>
                        </m:limLow>
                      </m:fName>
                      <m:e>
                        <m:d>
                          <m:dPr>
                            <m:begChr m:val="|"/>
                            <m:endChr m:val="|"/>
                            <m:ctrlP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𝑎</m:t>
                                    </m:r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𝑏</m:t>
                                    </m:r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𝑐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𝜆</m:t>
                                </m:r>
                                <m:d>
                                  <m:d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𝑎</m:t>
                                    </m:r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𝑏</m:t>
                                    </m:r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𝑐</m:t>
                                    </m:r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,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если 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/>
                </a:r>
                <a:b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r>
                  <a:rPr lang="en-US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a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, </a:t>
                </a:r>
                <a:r>
                  <a:rPr lang="en-US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c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𝑍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+</m:t>
                            </m:r>
                          </m:sub>
                        </m:sSub>
                      </m:e>
                      <m:sup>
                        <m:r>
                          <a:rPr lang="en-US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𝑛</m:t>
                        </m:r>
                      </m:sup>
                    </m:sSup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, </m:t>
                    </m:r>
                    <m:r>
                      <a:rPr lang="en-US" sz="16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𝑏</m:t>
                    </m:r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∈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. </a:t>
                </a:r>
                <a:endParaRPr lang="ru-RU" sz="1600" dirty="0"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3" name="Прямоугольник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2396" y="3717032"/>
                <a:ext cx="5477423" cy="1282531"/>
              </a:xfrm>
              <a:prstGeom prst="rect">
                <a:avLst/>
              </a:prstGeom>
              <a:blipFill>
                <a:blip r:embed="rId10"/>
                <a:stretch>
                  <a:fillRect b="-57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Прямоугольник 7"/>
          <p:cNvSpPr/>
          <p:nvPr/>
        </p:nvSpPr>
        <p:spPr>
          <a:xfrm>
            <a:off x="4679577" y="494833"/>
            <a:ext cx="6096000" cy="4770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 работы</a:t>
            </a:r>
            <a:r>
              <a:rPr lang="en-US" sz="2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2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2</a:t>
            </a:fld>
            <a:endParaRPr lang="ru-RU" dirty="0"/>
          </a:p>
        </p:txBody>
      </p:sp>
      <p:pic>
        <p:nvPicPr>
          <p:cNvPr id="15" name="Объект 1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237" y="4042788"/>
            <a:ext cx="155572" cy="16514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79587" y="949569"/>
            <a:ext cx="52808" cy="4319678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22" name="Рисунок 21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882" y="6632932"/>
            <a:ext cx="244266" cy="139754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709" y="6640066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57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8911161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6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9" name="Рисунок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34" y="929633"/>
            <a:ext cx="4310546" cy="516140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/>
              <p:cNvSpPr/>
              <p:nvPr/>
            </p:nvSpPr>
            <p:spPr>
              <a:xfrm>
                <a:off x="5344348" y="1784310"/>
                <a:ext cx="6723827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/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Для 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нахождения 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оптимального значения 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задачи (1) 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b="0" i="1">
                        <a:latin typeface="Cambria Math" panose="02040503050406030204" pitchFamily="18" charset="0"/>
                      </a:rPr>
                      <m:t>𝜆</m:t>
                    </m:r>
                    <m:d>
                      <m:d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ru-RU" sz="1600" b="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ru-RU" sz="1600" b="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ru-RU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𝑐𝑝</m:t>
                    </m:r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используется метод динамического  программирования</a:t>
                </a:r>
                <a:b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endParaRPr lang="ru-RU" sz="1600" dirty="0"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2" name="Прямоугольник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4348" y="1784310"/>
                <a:ext cx="6723827" cy="830997"/>
              </a:xfrm>
              <a:prstGeom prst="rect">
                <a:avLst/>
              </a:prstGeom>
              <a:blipFill>
                <a:blip r:embed="rId6"/>
                <a:stretch>
                  <a:fillRect t="-22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/>
              <p:cNvSpPr/>
              <p:nvPr/>
            </p:nvSpPr>
            <p:spPr>
              <a:xfrm>
                <a:off x="5344348" y="2558595"/>
                <a:ext cx="6847652" cy="15483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/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Для 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нахождения </a:t>
                </a:r>
                <a:r>
                  <a:rPr lang="en-US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k-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оптимального значения 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задачи (1) 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 dirty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ru-RU" sz="1600" b="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ru-RU" sz="1600" b="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ru-RU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ru-RU" sz="16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необходимо найти </a:t>
                </a:r>
                <a:r>
                  <a:rPr lang="en-US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k 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ненулевых компонент</a:t>
                </a:r>
                <a:r>
                  <a:rPr lang="en-US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для 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вектора 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/>
                </a:r>
                <a:b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ru-RU" sz="1600" i="1">
                        <a:latin typeface="Cambria Math" panose="02040503050406030204" pitchFamily="18" charset="0"/>
                      </a:rPr>
                      <m:t> = 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, ... ,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Т</m:t>
                        </m:r>
                      </m:sup>
                    </m:sSup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:</m:t>
                    </m:r>
                    <m:limLow>
                      <m:limLow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 panose="02040503050406030204" pitchFamily="18" charset="0"/>
                          </a:rPr>
                          <m:t>max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{</m:t>
                        </m:r>
                        <m:nary>
                          <m:naryPr>
                            <m:chr m:val="∑"/>
                            <m:limLoc m:val="undOvr"/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sSubSup>
                                  <m:sSubSup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sup>
                                </m:sSubSup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b>
                            </m:sSub>
                          </m:e>
                        </m:nary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}</m:t>
                        </m:r>
                      </m:e>
                      <m:lim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 …, </m:t>
                        </m:r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lim>
                    </m:limLow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</a:t>
                </a:r>
                <a:r>
                  <a:rPr lang="en-US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Sup>
                              <m:sSub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</m:e>
                    </m:nary>
                    <m:r>
                      <a:rPr lang="en-US" sz="1600" b="0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ru-RU" sz="16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 dirty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ru-RU" sz="1600" b="0" i="0" smtClean="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используя метод динамического программирования</a:t>
                </a:r>
                <a:b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</a:br>
                <a:endParaRPr lang="ru-RU" sz="1600" dirty="0"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4348" y="2558595"/>
                <a:ext cx="6847652" cy="1548309"/>
              </a:xfrm>
              <a:prstGeom prst="rect">
                <a:avLst/>
              </a:prstGeom>
              <a:blipFill>
                <a:blip r:embed="rId7"/>
                <a:stretch>
                  <a:fillRect t="-1181" r="-106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Объект 16"/>
          <p:cNvPicPr>
            <a:picLocks noGrp="1" noChangeAspect="1"/>
          </p:cNvPicPr>
          <p:nvPr>
            <p:ph idx="1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499" y="1889156"/>
            <a:ext cx="130478" cy="138508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7853083" y="-70339"/>
            <a:ext cx="6096000" cy="477054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3308989"/>
              </p:ext>
            </p:extLst>
          </p:nvPr>
        </p:nvGraphicFramePr>
        <p:xfrm>
          <a:off x="5344350" y="1199662"/>
          <a:ext cx="221327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7" r:id="rId10" imgW="1155240" imgH="1053720" progId="">
                  <p:embed/>
                </p:oleObj>
              </mc:Choice>
              <mc:Fallback>
                <p:oleObj r:id="rId10" imgW="1155240" imgH="1053720" progId="">
                  <p:embed/>
                  <p:pic>
                    <p:nvPicPr>
                      <p:cNvPr id="19" name="Объект 1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44350" y="1199662"/>
                        <a:ext cx="221327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Прямоугольник 8"/>
          <p:cNvSpPr/>
          <p:nvPr/>
        </p:nvSpPr>
        <p:spPr>
          <a:xfrm>
            <a:off x="5525621" y="1077053"/>
            <a:ext cx="117336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b="1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Сложность задачи: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з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адача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относится к классу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NP-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полной</a:t>
            </a:r>
            <a:endParaRPr lang="ru-RU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0" name="Объект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677996"/>
              </p:ext>
            </p:extLst>
          </p:nvPr>
        </p:nvGraphicFramePr>
        <p:xfrm>
          <a:off x="5344348" y="1591014"/>
          <a:ext cx="221327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8" r:id="rId12" imgW="1155240" imgH="1053720" progId="">
                  <p:embed/>
                </p:oleObj>
              </mc:Choice>
              <mc:Fallback>
                <p:oleObj r:id="rId12" imgW="1155240" imgH="1053720" progId="">
                  <p:embed/>
                  <p:pic>
                    <p:nvPicPr>
                      <p:cNvPr id="8" name="Объект 7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44348" y="1591014"/>
                        <a:ext cx="221327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Прямоугольник 10"/>
          <p:cNvSpPr/>
          <p:nvPr/>
        </p:nvSpPr>
        <p:spPr>
          <a:xfrm>
            <a:off x="5525619" y="1491054"/>
            <a:ext cx="117336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b="1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Методы решения:</a:t>
            </a:r>
            <a:endParaRPr lang="ru-RU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Объект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381" y="2671929"/>
            <a:ext cx="130478" cy="13850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Прямоугольник 1"/>
              <p:cNvSpPr/>
              <p:nvPr/>
            </p:nvSpPr>
            <p:spPr>
              <a:xfrm>
                <a:off x="5344349" y="4047799"/>
                <a:ext cx="6847652" cy="1233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>
                  <a:spcAft>
                    <a:spcPts val="0"/>
                  </a:spcAft>
                </a:pP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Для 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поиска минимума 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функции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 =</m:t>
                    </m:r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𝑎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𝑏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𝑐</m:t>
                            </m:r>
                          </m:e>
                        </m:d>
                      </m:num>
                      <m:den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𝜆</m:t>
                        </m:r>
                        <m:d>
                          <m:dPr>
                            <m:ctrlP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𝑎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𝑏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𝑐</m:t>
                            </m:r>
                          </m:e>
                        </m:d>
                      </m:den>
                    </m:f>
                    <m:r>
                      <a:rPr lang="en-US" sz="16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 и нахождения 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значения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𝑘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,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600" b="0" i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используется 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метод имитации 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отжига, использующий 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случайный поиск с постепенным уменьшением 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температуры</a:t>
                </a:r>
                <a:endParaRPr lang="ru-RU" sz="1600" dirty="0"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Прямоугольник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4349" y="4047799"/>
                <a:ext cx="6847652" cy="1233992"/>
              </a:xfrm>
              <a:prstGeom prst="rect">
                <a:avLst/>
              </a:prstGeom>
              <a:blipFill>
                <a:blip r:embed="rId13"/>
                <a:stretch>
                  <a:fillRect b="-59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/>
          <p:cNvSpPr/>
          <p:nvPr/>
        </p:nvSpPr>
        <p:spPr>
          <a:xfrm>
            <a:off x="4311845" y="194409"/>
            <a:ext cx="329397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Сложность задачи.</a:t>
            </a:r>
          </a:p>
          <a:p>
            <a:pPr algn="ctr"/>
            <a:r>
              <a:rPr lang="ru-RU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Методы решения.</a:t>
            </a:r>
            <a:r>
              <a:rPr lang="en-US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3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Объект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381" y="4224102"/>
            <a:ext cx="130478" cy="138508"/>
          </a:xfrm>
          <a:prstGeom prst="rect">
            <a:avLst/>
          </a:prstGeom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079587" y="949569"/>
            <a:ext cx="52808" cy="4319678"/>
          </a:xfrm>
          <a:prstGeom prst="rect">
            <a:avLst/>
          </a:prstGeom>
        </p:spPr>
      </p:pic>
      <p:sp>
        <p:nvSpPr>
          <p:cNvPr id="25" name="Прямоугольник 24"/>
          <p:cNvSpPr/>
          <p:nvPr/>
        </p:nvSpPr>
        <p:spPr>
          <a:xfrm>
            <a:off x="-42204" y="5968510"/>
            <a:ext cx="5174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b="1" dirty="0">
                <a:latin typeface="Arial" panose="020B0604020202020204" pitchFamily="34" charset="0"/>
                <a:cs typeface="Arial" panose="020B0604020202020204" pitchFamily="34" charset="0"/>
              </a:rPr>
              <a:t>р</a:t>
            </a:r>
            <a:r>
              <a:rPr lang="ru-RU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ис.1: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блок-схема реализованной программной реализации</a:t>
            </a:r>
            <a:endParaRPr lang="ru-RU" sz="1200" dirty="0"/>
          </a:p>
        </p:txBody>
      </p:sp>
      <p:pic>
        <p:nvPicPr>
          <p:cNvPr id="26" name="Рисунок 25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4403" y="6632932"/>
            <a:ext cx="244266" cy="139754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327" y="6640081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1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5769137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72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/>
              <p:cNvSpPr/>
              <p:nvPr/>
            </p:nvSpPr>
            <p:spPr>
              <a:xfrm>
                <a:off x="7590" y="1053109"/>
                <a:ext cx="5797118" cy="403187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lvl="0" indent="-342900"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Множества:</a:t>
                </a:r>
              </a:p>
              <a:p>
                <a:pPr lvl="1" indent="216000">
                  <a:spcAft>
                    <a:spcPts val="0"/>
                  </a:spcAft>
                </a:pP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 – множество всех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состояний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задачи. </a:t>
                </a:r>
              </a:p>
              <a:p>
                <a:pPr marL="342900" lvl="0" indent="-342900"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Параметры:</a:t>
                </a:r>
              </a:p>
              <a:p>
                <a:pPr lvl="1" indent="216000"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– состояние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i-</a:t>
                </a:r>
                <a:r>
                  <a:rPr lang="ru-RU" sz="16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го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шага.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</a:p>
              <a:p>
                <a:pPr lvl="1" indent="216000"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– температура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i-</a:t>
                </a:r>
                <a:r>
                  <a:rPr lang="ru-RU" sz="16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го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шага.</a:t>
                </a:r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lvl="0" indent="-342900"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ru-RU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Функции :</a:t>
                </a:r>
                <a:endParaRPr lang="ru-RU" sz="1600" b="1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 indent="216000"/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: 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– функция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энергии</a:t>
                </a:r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ставит каждому решению в соответствие число, полученное по правилу, которое зависит от оптимизируемого 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параметра.</a:t>
                </a:r>
              </a:p>
              <a:p>
                <a:pPr lvl="1" indent="216000"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– 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убывающая функция 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изменения температуры с течением 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времени, ставит номеру 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итерации i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в соответствие 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температуру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  <a:endParaRPr lang="ru-RU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 indent="216000"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𝐹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: 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функция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порождающая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новое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состояние-кандидат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на 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основе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предыдущего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в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которое система может перейти </a:t>
                </a:r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или </a:t>
                </a:r>
                <a:r>
                  <a:rPr lang="ru-RU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отбросить.</a:t>
                </a:r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8" name="Прямоугольник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0" y="1053109"/>
                <a:ext cx="5797118" cy="4031873"/>
              </a:xfrm>
              <a:prstGeom prst="rect">
                <a:avLst/>
              </a:prstGeom>
              <a:blipFill>
                <a:blip r:embed="rId6"/>
                <a:stretch>
                  <a:fillRect l="-421" t="-454" b="-105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8" name="Объект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463671"/>
              </p:ext>
            </p:extLst>
          </p:nvPr>
        </p:nvGraphicFramePr>
        <p:xfrm>
          <a:off x="551339" y="1425722"/>
          <a:ext cx="88712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73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10" name="Объект 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339" y="1425722"/>
                        <a:ext cx="88712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Объект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6698160"/>
              </p:ext>
            </p:extLst>
          </p:nvPr>
        </p:nvGraphicFramePr>
        <p:xfrm>
          <a:off x="551339" y="1915342"/>
          <a:ext cx="88712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74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18" name="Объект 1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339" y="1915342"/>
                        <a:ext cx="88712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Объект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9593741"/>
              </p:ext>
            </p:extLst>
          </p:nvPr>
        </p:nvGraphicFramePr>
        <p:xfrm>
          <a:off x="551338" y="2172731"/>
          <a:ext cx="88712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75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30" name="Объект 2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338" y="2172731"/>
                        <a:ext cx="88712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Объект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2679533"/>
              </p:ext>
            </p:extLst>
          </p:nvPr>
        </p:nvGraphicFramePr>
        <p:xfrm>
          <a:off x="551338" y="2681256"/>
          <a:ext cx="88712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76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30" name="Объект 2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338" y="2681256"/>
                        <a:ext cx="88712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Объект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263035"/>
              </p:ext>
            </p:extLst>
          </p:nvPr>
        </p:nvGraphicFramePr>
        <p:xfrm>
          <a:off x="551338" y="4374686"/>
          <a:ext cx="88712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77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30" name="Объект 2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338" y="4374686"/>
                        <a:ext cx="88712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Объект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1497720"/>
              </p:ext>
            </p:extLst>
          </p:nvPr>
        </p:nvGraphicFramePr>
        <p:xfrm>
          <a:off x="552067" y="3635402"/>
          <a:ext cx="88712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78" r:id="rId7" imgW="1155240" imgH="1053720" progId="">
                  <p:embed/>
                </p:oleObj>
              </mc:Choice>
              <mc:Fallback>
                <p:oleObj r:id="rId7" imgW="1155240" imgH="1053720" progId="">
                  <p:embed/>
                  <p:pic>
                    <p:nvPicPr>
                      <p:cNvPr id="30" name="Объект 2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2067" y="3635402"/>
                        <a:ext cx="88712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6" name="Прямоугольник 45"/>
              <p:cNvSpPr/>
              <p:nvPr/>
            </p:nvSpPr>
            <p:spPr>
              <a:xfrm>
                <a:off x="7663508" y="949569"/>
                <a:ext cx="68875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  <m:sub>
                          <m:r>
                            <a:rPr lang="ru-R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𝒎𝒂𝒙</m:t>
                          </m:r>
                        </m:sub>
                      </m:sSub>
                    </m:oMath>
                  </m:oMathPara>
                </a14:m>
                <a:endParaRPr lang="ru-RU" b="1" dirty="0">
                  <a:solidFill>
                    <a:srgbClr val="00206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6" name="Прямоугольник 4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3508" y="949569"/>
                <a:ext cx="688752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Прямоугольник 46"/>
              <p:cNvSpPr/>
              <p:nvPr/>
            </p:nvSpPr>
            <p:spPr>
              <a:xfrm>
                <a:off x="8444297" y="930697"/>
                <a:ext cx="65513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  <m:sub>
                          <m:r>
                            <a:rPr lang="ru-R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𝒎</m:t>
                          </m:r>
                          <m:r>
                            <a:rPr lang="en-US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𝒊𝒏</m:t>
                          </m:r>
                        </m:sub>
                      </m:sSub>
                    </m:oMath>
                  </m:oMathPara>
                </a14:m>
                <a:endParaRPr lang="ru-RU" b="1" dirty="0">
                  <a:solidFill>
                    <a:srgbClr val="00206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7" name="Прямоугольник 4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4297" y="930697"/>
                <a:ext cx="655138" cy="369332"/>
              </a:xfrm>
              <a:prstGeom prst="rect">
                <a:avLst/>
              </a:prstGeom>
              <a:blipFill>
                <a:blip r:embed="rId10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2" name="Рисунок 7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609" y="1145097"/>
            <a:ext cx="6223325" cy="4980609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10624347" y="1869669"/>
            <a:ext cx="6837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endParaRPr lang="ru-RU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10624347" y="3628355"/>
            <a:ext cx="6837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endParaRPr lang="ru-RU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9004189" y="2266876"/>
            <a:ext cx="6415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endParaRPr lang="ru-RU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8940911" y="4421354"/>
            <a:ext cx="6415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endParaRPr lang="ru-RU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4356846" y="186690"/>
            <a:ext cx="6096000" cy="12464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Алгоритм метода</a:t>
            </a:r>
          </a:p>
          <a:p>
            <a:r>
              <a:rPr lang="ru-RU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имитации отжига</a:t>
            </a:r>
          </a:p>
          <a:p>
            <a:endParaRPr lang="ru-RU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4</a:t>
            </a:fld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9355478" y="5847625"/>
            <a:ext cx="29025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рис.2: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блок-схема алгоритма метода имитации отжига</a:t>
            </a:r>
            <a:endParaRPr lang="ru-RU" sz="1200" dirty="0"/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44" name="Рисунок 43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45" name="Рисунок 4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48" name="Рисунок 47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4403" y="6640072"/>
            <a:ext cx="244266" cy="139754"/>
          </a:xfrm>
          <a:prstGeom prst="rect">
            <a:avLst/>
          </a:prstGeom>
        </p:spPr>
      </p:pic>
      <p:pic>
        <p:nvPicPr>
          <p:cNvPr id="49" name="Рисунок 48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836" y="6640072"/>
            <a:ext cx="244266" cy="139754"/>
          </a:xfrm>
          <a:prstGeom prst="rect">
            <a:avLst/>
          </a:prstGeom>
        </p:spPr>
      </p:pic>
      <p:pic>
        <p:nvPicPr>
          <p:cNvPr id="50" name="Рисунок 4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083" y="6629623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14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1523850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9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430305" y="1019908"/>
            <a:ext cx="127567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проведения исследований были использованы результаты, описанные в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статье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А.Ю.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Чиркова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, В.Н. Шевченко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О приближении оптимального решения целочисленной задачи о ранце оптимальными решениями целочисленной </a:t>
            </a:r>
            <a:endParaRPr lang="ru-RU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задачи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 о 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ранце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 с ограничением на мощность”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и они были сопоставлены с результатами, полученными в программе.</a:t>
            </a:r>
          </a:p>
        </p:txBody>
      </p:sp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0758720"/>
              </p:ext>
            </p:extLst>
          </p:nvPr>
        </p:nvGraphicFramePr>
        <p:xfrm>
          <a:off x="325591" y="1154746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60" r:id="rId6" imgW="1155240" imgH="1053720" progId="">
                  <p:embed/>
                </p:oleObj>
              </mc:Choice>
              <mc:Fallback>
                <p:oleObj r:id="rId6" imgW="1155240" imgH="1053720" progId="">
                  <p:embed/>
                  <p:pic>
                    <p:nvPicPr>
                      <p:cNvPr id="15" name="Объект 14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5591" y="1154746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/>
              <p:cNvSpPr/>
              <p:nvPr/>
            </p:nvSpPr>
            <p:spPr>
              <a:xfrm>
                <a:off x="0" y="2070142"/>
                <a:ext cx="7175499" cy="349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Их статьи для задачи по поиску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b="1" i="1" smtClean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ru-RU" sz="1600" dirty="0"/>
                  <a:t> и </a:t>
                </a:r>
                <a:r>
                  <a:rPr lang="en-US" sz="1600" dirty="0"/>
                  <a:t>k</a:t>
                </a:r>
                <a:r>
                  <a:rPr lang="ru-RU" sz="1600" dirty="0"/>
                  <a:t> = 1: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600" dirty="0"/>
                  <a:t> </a:t>
                </a:r>
                <a:r>
                  <a:rPr lang="en-US" sz="1600" dirty="0" smtClean="0"/>
                  <a:t>&gt; </a:t>
                </a:r>
                <a:r>
                  <a:rPr lang="ru-RU" sz="1600" dirty="0" smtClean="0"/>
                  <a:t>0,59136</a:t>
                </a:r>
              </a:p>
            </p:txBody>
          </p:sp>
        </mc:Choice>
        <mc:Fallback xmlns="">
          <p:sp>
            <p:nvSpPr>
              <p:cNvPr id="11" name="Прямоугольник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070142"/>
                <a:ext cx="7175499" cy="349326"/>
              </a:xfrm>
              <a:prstGeom prst="rect">
                <a:avLst/>
              </a:prstGeom>
              <a:blipFill>
                <a:blip r:embed="rId8"/>
                <a:stretch>
                  <a:fillRect l="-425" t="-5263" b="-210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5" name="Объект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0039924"/>
              </p:ext>
            </p:extLst>
          </p:nvPr>
        </p:nvGraphicFramePr>
        <p:xfrm>
          <a:off x="8223575" y="4876967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61" r:id="rId6" imgW="1155240" imgH="1053720" progId="">
                  <p:embed/>
                </p:oleObj>
              </mc:Choice>
              <mc:Fallback>
                <p:oleObj r:id="rId6" imgW="1155240" imgH="1053720" progId="">
                  <p:embed/>
                  <p:pic>
                    <p:nvPicPr>
                      <p:cNvPr id="9" name="Объект 8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223575" y="4876967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11"/>
              <p:cNvSpPr/>
              <p:nvPr/>
            </p:nvSpPr>
            <p:spPr>
              <a:xfrm>
                <a:off x="8270330" y="4990995"/>
                <a:ext cx="4406338" cy="1233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00" dirty="0" smtClean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минимизированные значения</a:t>
                </a:r>
                <a:r>
                  <a:rPr lang="ru-RU" sz="1600" i="1" dirty="0" smtClean="0">
                    <a:latin typeface="Cambria Math" panose="02040503050406030204" pitchFamily="18" charset="0"/>
                  </a:rPr>
                  <a:t/>
                </a:r>
                <a:br>
                  <a:rPr lang="ru-RU" sz="1600" i="1" dirty="0" smtClean="0"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d>
                      <m:dPr>
                        <m:begChr m:val="|"/>
                        <m:endChr m:val="|"/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𝑏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</m:d>
                          </m:num>
                          <m:den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𝜆</m:t>
                            </m:r>
                            <m:d>
                              <m:d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𝑏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</m:d>
                          </m:den>
                        </m:f>
                      </m:e>
                    </m:d>
                  </m:oMath>
                </a14:m>
                <a:r>
                  <a:rPr lang="en-US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из запуска </a:t>
                </a:r>
                <a:r>
                  <a:rPr lang="ru-RU" sz="1600" dirty="0" smtClean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программы </a:t>
                </a: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удовлетворяют нижней оценке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 &gt;</a:t>
                </a:r>
                <a:r>
                  <a:rPr lang="en-US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 </a:t>
                </a: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0.59135549205, полученной в статье</a:t>
                </a:r>
                <a:endParaRPr lang="ru-RU" sz="1600" dirty="0"/>
              </a:p>
            </p:txBody>
          </p:sp>
        </mc:Choice>
        <mc:Fallback xmlns="">
          <p:sp>
            <p:nvSpPr>
              <p:cNvPr id="12" name="Прямоугольник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0330" y="4990995"/>
                <a:ext cx="4406338" cy="1233992"/>
              </a:xfrm>
              <a:prstGeom prst="rect">
                <a:avLst/>
              </a:prstGeom>
              <a:blipFill>
                <a:blip r:embed="rId9"/>
                <a:stretch>
                  <a:fillRect l="-830" t="-1485" b="-49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/>
              <p:cNvSpPr/>
              <p:nvPr/>
            </p:nvSpPr>
            <p:spPr>
              <a:xfrm>
                <a:off x="2646373" y="125997"/>
                <a:ext cx="6096000" cy="878702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r>
                  <a:rPr lang="ru-RU" sz="2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Исследования</a:t>
                </a:r>
              </a:p>
              <a:p>
                <a:pPr algn="ctr"/>
                <a:r>
                  <a:rPr lang="ru-RU" sz="2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Задача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𝜶</m:t>
                        </m:r>
                      </m:e>
                      <m:sub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𝟏</m:t>
                        </m:r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</m:oMath>
                </a14:m>
                <a:endParaRPr lang="ru-RU" sz="2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3" name="Прямоугольник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6373" y="125997"/>
                <a:ext cx="6096000" cy="878702"/>
              </a:xfrm>
              <a:prstGeom prst="rect">
                <a:avLst/>
              </a:prstGeom>
              <a:blipFill>
                <a:blip r:embed="rId10"/>
                <a:stretch>
                  <a:fillRect t="-5556" b="-131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5</a:t>
            </a:fld>
            <a:endParaRPr lang="ru-RU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/>
              <p:cNvSpPr/>
              <p:nvPr/>
            </p:nvSpPr>
            <p:spPr>
              <a:xfrm>
                <a:off x="3934061" y="4139418"/>
                <a:ext cx="1518548" cy="10238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Табл.1: </a:t>
                </a:r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результаты программной реализации </a:t>
                </a:r>
              </a:p>
              <a:p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задачи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1, </m:t>
                        </m:r>
                        <m:r>
                          <a:rPr lang="en-US" sz="1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ru-RU" sz="1200" dirty="0"/>
              </a:p>
            </p:txBody>
          </p:sp>
        </mc:Choice>
        <mc:Fallback xmlns="">
          <p:sp>
            <p:nvSpPr>
              <p:cNvPr id="20" name="Прямоугольник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4061" y="4139418"/>
                <a:ext cx="1518548" cy="1023870"/>
              </a:xfrm>
              <a:prstGeom prst="rect">
                <a:avLst/>
              </a:prstGeom>
              <a:blipFill>
                <a:blip r:embed="rId11"/>
                <a:stretch>
                  <a:fillRect t="-595" b="-238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Прямоугольник 2"/>
          <p:cNvSpPr/>
          <p:nvPr/>
        </p:nvSpPr>
        <p:spPr>
          <a:xfrm>
            <a:off x="0" y="2397918"/>
            <a:ext cx="4470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b="1" dirty="0">
                <a:latin typeface="Arial" panose="020B0604020202020204" pitchFamily="34" charset="0"/>
                <a:cs typeface="Arial" panose="020B0604020202020204" pitchFamily="34" charset="0"/>
              </a:rPr>
              <a:t>Из программной реализации:</a:t>
            </a:r>
            <a:endParaRPr lang="ru-RU" sz="1600" dirty="0"/>
          </a:p>
        </p:txBody>
      </p:sp>
      <p:pic>
        <p:nvPicPr>
          <p:cNvPr id="26" name="Рисунок 25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05"/>
          <a:stretch/>
        </p:blipFill>
        <p:spPr>
          <a:xfrm>
            <a:off x="139125" y="5012266"/>
            <a:ext cx="3862594" cy="103729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8270330" y="4746664"/>
            <a:ext cx="742832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700" b="1" dirty="0">
                <a:latin typeface="Arial" panose="020B0604020202020204" pitchFamily="34" charset="0"/>
                <a:cs typeface="Arial" panose="020B0604020202020204" pitchFamily="34" charset="0"/>
              </a:rPr>
              <a:t>Итог:</a:t>
            </a:r>
            <a:endParaRPr lang="ru-RU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25" y="2710803"/>
            <a:ext cx="3857625" cy="2409825"/>
          </a:xfrm>
          <a:prstGeom prst="rect">
            <a:avLst/>
          </a:prstGeom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22" name="Рисунок 2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681" y="6627248"/>
            <a:ext cx="244266" cy="139754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7" y="6632695"/>
            <a:ext cx="244266" cy="139754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65" y="6639635"/>
            <a:ext cx="244266" cy="139754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229" y="6627248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368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Объект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1365271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64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430305" y="1019908"/>
            <a:ext cx="1275677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проведения исследований были использованы результаты, описанные в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статье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А.Ю.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Чиркова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, В.Н. Шевченко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" name="Объект 8"/>
          <p:cNvGraphicFramePr>
            <a:graphicFrameLocks noChangeAspect="1"/>
          </p:cNvGraphicFramePr>
          <p:nvPr>
            <p:extLst/>
          </p:nvPr>
        </p:nvGraphicFramePr>
        <p:xfrm>
          <a:off x="325591" y="1154746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65" r:id="rId6" imgW="1155240" imgH="1053720" progId="">
                  <p:embed/>
                </p:oleObj>
              </mc:Choice>
              <mc:Fallback>
                <p:oleObj r:id="rId6" imgW="1155240" imgH="1053720" progId="">
                  <p:embed/>
                  <p:pic>
                    <p:nvPicPr>
                      <p:cNvPr id="9" name="Объект 8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5591" y="1154746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/>
              <p:cNvSpPr/>
              <p:nvPr/>
            </p:nvSpPr>
            <p:spPr>
              <a:xfrm>
                <a:off x="-4482" y="1453259"/>
                <a:ext cx="6184900" cy="4637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Из статьи для задачи по поиску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b="1" i="1" smtClean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ru-RU" sz="1600" b="0" i="1">
                        <a:latin typeface="Cambria Math" panose="02040503050406030204" pitchFamily="18" charset="0"/>
                      </a:rPr>
                      <m:t>∀</m:t>
                    </m:r>
                    <m:r>
                      <a:rPr lang="ru-RU" sz="1600" b="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ru-RU" sz="1600" dirty="0"/>
                  <a:t>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b="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ru-RU" sz="1600" b="0" i="1">
                            <a:latin typeface="Cambria Math" panose="02040503050406030204" pitchFamily="18" charset="0"/>
                          </a:rPr>
                          <m:t>−1,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600" dirty="0"/>
                  <a:t> =</a:t>
                </a:r>
                <a:r>
                  <a:rPr lang="en-US" sz="1600" dirty="0"/>
                  <a:t> 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600" b="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1600" b="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ru-RU" sz="1600" b="0" i="1">
                            <a:latin typeface="Cambria Math" panose="02040503050406030204" pitchFamily="18" charset="0"/>
                          </a:rPr>
                          <m:t> − 2</m:t>
                        </m:r>
                      </m:num>
                      <m:den>
                        <m:sSup>
                          <m:s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600" b="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1600" b="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ru-RU" sz="1600" b="0" i="1">
                            <a:latin typeface="Cambria Math" panose="02040503050406030204" pitchFamily="18" charset="0"/>
                          </a:rPr>
                          <m:t> − 1</m:t>
                        </m:r>
                      </m:den>
                    </m:f>
                  </m:oMath>
                </a14:m>
                <a:endParaRPr lang="ru-RU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1" name="Прямоугольник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482" y="1453259"/>
                <a:ext cx="6184900" cy="463781"/>
              </a:xfrm>
              <a:prstGeom prst="rect">
                <a:avLst/>
              </a:prstGeom>
              <a:blipFill>
                <a:blip r:embed="rId8"/>
                <a:stretch>
                  <a:fillRect l="-493" b="-657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Прямоугольник 1"/>
          <p:cNvSpPr/>
          <p:nvPr/>
        </p:nvSpPr>
        <p:spPr>
          <a:xfrm>
            <a:off x="0" y="2642311"/>
            <a:ext cx="31988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b="1" dirty="0">
                <a:latin typeface="Arial" panose="020B0604020202020204" pitchFamily="34" charset="0"/>
                <a:cs typeface="Arial" panose="020B0604020202020204" pitchFamily="34" charset="0"/>
              </a:rPr>
              <a:t>Из программной реализации: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/>
              <p:cNvSpPr/>
              <p:nvPr/>
            </p:nvSpPr>
            <p:spPr>
              <a:xfrm>
                <a:off x="2656927" y="154666"/>
                <a:ext cx="6096000" cy="1263423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Исследования</a:t>
                </a:r>
              </a:p>
              <a:p>
                <a:pPr algn="ctr"/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Задача поиска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𝜶</m:t>
                        </m:r>
                      </m:e>
                      <m:sub>
                        <m:r>
                          <a:rPr lang="en-US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𝒏</m:t>
                        </m:r>
                        <m:r>
                          <a:rPr lang="en-US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𝟏</m:t>
                        </m:r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</m:oMath>
                </a14:m>
                <a:endParaRPr lang="ru-RU" sz="2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ru-RU" sz="2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2" name="Прямоугольник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6927" y="154666"/>
                <a:ext cx="6096000" cy="1263423"/>
              </a:xfrm>
              <a:prstGeom prst="rect">
                <a:avLst/>
              </a:prstGeom>
              <a:blipFill>
                <a:blip r:embed="rId11"/>
                <a:stretch>
                  <a:fillRect t="-336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6</a:t>
            </a:fld>
            <a:endParaRPr lang="ru-RU"/>
          </a:p>
        </p:txBody>
      </p:sp>
      <p:pic>
        <p:nvPicPr>
          <p:cNvPr id="23" name="Рисунок 22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8" b="4301"/>
          <a:stretch/>
        </p:blipFill>
        <p:spPr>
          <a:xfrm>
            <a:off x="68539" y="1887991"/>
            <a:ext cx="6180418" cy="747713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Прямоугольник 14"/>
              <p:cNvSpPr/>
              <p:nvPr/>
            </p:nvSpPr>
            <p:spPr>
              <a:xfrm>
                <a:off x="6180418" y="1887991"/>
                <a:ext cx="1266826" cy="8392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Табл.2: </a:t>
                </a:r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значения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200" b="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−1,  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из статьи</a:t>
                </a:r>
                <a:endParaRPr lang="ru-RU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5" name="Прямоугольник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0418" y="1887991"/>
                <a:ext cx="1266826" cy="839204"/>
              </a:xfrm>
              <a:prstGeom prst="rect">
                <a:avLst/>
              </a:prstGeom>
              <a:blipFill>
                <a:blip r:embed="rId13"/>
                <a:stretch>
                  <a:fillRect l="-481" t="-1460" b="-510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/>
              <p:cNvSpPr/>
              <p:nvPr/>
            </p:nvSpPr>
            <p:spPr>
              <a:xfrm>
                <a:off x="8375799" y="3494223"/>
                <a:ext cx="1184931" cy="12085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Табл.3: </a:t>
                </a:r>
                <a:r>
                  <a:rPr lang="ru-RU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результаты программной реализации </a:t>
                </a:r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задачи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200" b="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−1,  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ru-RU" sz="1200" dirty="0"/>
              </a:p>
            </p:txBody>
          </p:sp>
        </mc:Choice>
        <mc:Fallback xmlns="">
          <p:sp>
            <p:nvSpPr>
              <p:cNvPr id="17" name="Прямоугольник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75799" y="3494223"/>
                <a:ext cx="1184931" cy="1208536"/>
              </a:xfrm>
              <a:prstGeom prst="rect">
                <a:avLst/>
              </a:prstGeom>
              <a:blipFill>
                <a:blip r:embed="rId15"/>
                <a:stretch>
                  <a:fillRect l="-515" t="-505" b="-20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Рисунок 17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1258" y="2718289"/>
            <a:ext cx="9772650" cy="421005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378" y="6640072"/>
            <a:ext cx="244266" cy="139754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913" y="6625788"/>
            <a:ext cx="244266" cy="139754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569" y="6632932"/>
            <a:ext cx="244266" cy="139754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576" y="6640072"/>
            <a:ext cx="244266" cy="139754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3" y="6632932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2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Объект 5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9034702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5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430305" y="1019908"/>
            <a:ext cx="1275677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проведения исследований были использованы результаты, описанные в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статье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А.Ю.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Чиркова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, В.Н. Шевченко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" name="Объект 8"/>
          <p:cNvGraphicFramePr>
            <a:graphicFrameLocks noChangeAspect="1"/>
          </p:cNvGraphicFramePr>
          <p:nvPr>
            <p:extLst/>
          </p:nvPr>
        </p:nvGraphicFramePr>
        <p:xfrm>
          <a:off x="325591" y="1154746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6" r:id="rId6" imgW="1155240" imgH="1053720" progId="">
                  <p:embed/>
                </p:oleObj>
              </mc:Choice>
              <mc:Fallback>
                <p:oleObj r:id="rId6" imgW="1155240" imgH="1053720" progId="">
                  <p:embed/>
                  <p:pic>
                    <p:nvPicPr>
                      <p:cNvPr id="9" name="Объект 8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5591" y="1154746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/>
              <p:cNvSpPr/>
              <p:nvPr/>
            </p:nvSpPr>
            <p:spPr>
              <a:xfrm>
                <a:off x="-4483" y="1453259"/>
                <a:ext cx="10762129" cy="4872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Из статьи для задачи по поиску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b="1" i="1" smtClean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∀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ru-RU" sz="1600" dirty="0"/>
                  <a:t>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16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 </m:t>
                        </m:r>
                        <m:f>
                          <m:f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 − </m:t>
                            </m:r>
                            <m:sSup>
                              <m:sSupPr>
                                <m:ctrlPr>
                                  <a:rPr lang="ru-RU" sz="16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 − 1</m:t>
                            </m:r>
                          </m:den>
                        </m:f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 − </m:t>
                            </m:r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 − 1</m:t>
                            </m:r>
                          </m:den>
                        </m:f>
                        <m:r>
                          <a:rPr lang="ru-RU" sz="16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≤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 − 2</m:t>
                        </m:r>
                      </m:num>
                      <m:den>
                        <m:sSup>
                          <m:s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 − 1</m:t>
                        </m:r>
                      </m:den>
                    </m:f>
                  </m:oMath>
                </a14:m>
                <a:r>
                  <a:rPr lang="en-US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b="1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</m:oMath>
                </a14:m>
                <a:r>
                  <a:rPr lang="en-US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 − 2</m:t>
                        </m:r>
                      </m:num>
                      <m:den>
                        <m:sSup>
                          <m:s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 − 1</m:t>
                        </m:r>
                      </m:den>
                    </m:f>
                    <m:r>
                      <a:rPr lang="ru-RU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</m:t>
                    </m:r>
                  </m:oMath>
                </a14:m>
                <a:r>
                  <a:rPr lang="en-US" sz="1600" i="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1600" i="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0.857143</a:t>
                </a:r>
                <a:endParaRPr lang="ru-RU" sz="1600" b="1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1" name="Прямоугольник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483" y="1453259"/>
                <a:ext cx="10762129" cy="487249"/>
              </a:xfrm>
              <a:prstGeom prst="rect">
                <a:avLst/>
              </a:prstGeom>
              <a:blipFill>
                <a:blip r:embed="rId8"/>
                <a:stretch>
                  <a:fillRect l="-283" b="-37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Прямоугольник 1"/>
          <p:cNvSpPr/>
          <p:nvPr/>
        </p:nvSpPr>
        <p:spPr>
          <a:xfrm>
            <a:off x="-4483" y="2927426"/>
            <a:ext cx="31988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b="1" dirty="0">
                <a:latin typeface="Arial" panose="020B0604020202020204" pitchFamily="34" charset="0"/>
                <a:cs typeface="Arial" panose="020B0604020202020204" pitchFamily="34" charset="0"/>
              </a:rPr>
              <a:t>Из программной реализации: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2426573" y="101239"/>
            <a:ext cx="6096000" cy="4770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Исследования</a:t>
            </a:r>
            <a:endParaRPr lang="ru-RU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7</a:t>
            </a:fld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"/>
          <a:stretch/>
        </p:blipFill>
        <p:spPr>
          <a:xfrm>
            <a:off x="97836" y="1946482"/>
            <a:ext cx="8826032" cy="903447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/>
              <p:cNvSpPr/>
              <p:nvPr/>
            </p:nvSpPr>
            <p:spPr>
              <a:xfrm>
                <a:off x="8926046" y="2060381"/>
                <a:ext cx="1228381" cy="8392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Табл.4: значения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200" b="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−1,  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из статьи</a:t>
                </a:r>
                <a:endParaRPr lang="ru-RU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8" name="Прямоугольник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6046" y="2060381"/>
                <a:ext cx="1228381" cy="839204"/>
              </a:xfrm>
              <a:prstGeom prst="rect">
                <a:avLst/>
              </a:prstGeom>
              <a:blipFill>
                <a:blip r:embed="rId10"/>
                <a:stretch>
                  <a:fillRect t="-1449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Прямоугольник 20"/>
              <p:cNvSpPr/>
              <p:nvPr/>
            </p:nvSpPr>
            <p:spPr>
              <a:xfrm>
                <a:off x="9183220" y="3203638"/>
                <a:ext cx="1504950" cy="10238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Табл.5: </a:t>
                </a:r>
                <a:r>
                  <a:rPr lang="ru-RU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результаты программной реализации </a:t>
                </a:r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задачи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200" b="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ru-RU" sz="1200" dirty="0"/>
              </a:p>
            </p:txBody>
          </p:sp>
        </mc:Choice>
        <mc:Fallback xmlns="">
          <p:sp>
            <p:nvSpPr>
              <p:cNvPr id="21" name="Прямоугольник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3220" y="3203638"/>
                <a:ext cx="1504950" cy="1023870"/>
              </a:xfrm>
              <a:prstGeom prst="rect">
                <a:avLst/>
              </a:prstGeom>
              <a:blipFill>
                <a:blip r:embed="rId14"/>
                <a:stretch>
                  <a:fillRect t="-1198" b="-29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/>
              <p:cNvSpPr/>
              <p:nvPr/>
            </p:nvSpPr>
            <p:spPr>
              <a:xfrm>
                <a:off x="-4483" y="4529110"/>
                <a:ext cx="10762129" cy="4872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Из статьи для задачи по поиску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b="1" i="1" smtClean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ru-RU" sz="1600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ru-RU" sz="1600" b="1" i="1" smtClean="0">
                            <a:latin typeface="Cambria Math" panose="02040503050406030204" pitchFamily="18" charset="0"/>
                          </a:rPr>
                          <m:t>𝟓</m:t>
                        </m:r>
                      </m:sub>
                    </m:sSub>
                  </m:oMath>
                </a14:m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</a:rPr>
                      <m:t>∀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ru-RU" dirty="0"/>
                  <a:t>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16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 </m:t>
                        </m:r>
                        <m:f>
                          <m:f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 − </m:t>
                            </m:r>
                            <m:sSup>
                              <m:sSupPr>
                                <m:ctrlPr>
                                  <a:rPr lang="ru-RU" sz="16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 − 1</m:t>
                            </m:r>
                          </m:den>
                        </m:f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ru-RU" sz="1600" b="0" i="1" smtClean="0"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sup>
                            </m:s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 − </m:t>
                            </m:r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ru-RU" sz="1600" b="0" i="1" smtClean="0"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ru-RU" sz="16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ru-RU" sz="1600" b="0" i="1" smtClean="0"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sup>
                            </m:s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 − 1</m:t>
                            </m:r>
                          </m:den>
                        </m:f>
                        <m:r>
                          <a:rPr lang="ru-RU" sz="16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≤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 − 2</m:t>
                        </m:r>
                      </m:num>
                      <m:den>
                        <m:sSup>
                          <m:s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 − 1</m:t>
                        </m:r>
                      </m:den>
                    </m:f>
                  </m:oMath>
                </a14:m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b="1" i="1" dirty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</m:oMath>
                </a14:m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 − 2</m:t>
                        </m:r>
                      </m:num>
                      <m:den>
                        <m:sSup>
                          <m:sSup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 − 1</m:t>
                        </m:r>
                      </m:den>
                    </m:f>
                  </m:oMath>
                </a14:m>
                <a:endParaRPr lang="ru-RU" sz="1600" b="1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0" name="Прямоугольник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483" y="4529110"/>
                <a:ext cx="10762129" cy="487249"/>
              </a:xfrm>
              <a:prstGeom prst="rect">
                <a:avLst/>
              </a:prstGeom>
              <a:blipFill>
                <a:blip r:embed="rId15"/>
                <a:stretch>
                  <a:fillRect l="-283" b="-37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Прямоугольник 21"/>
          <p:cNvSpPr/>
          <p:nvPr/>
        </p:nvSpPr>
        <p:spPr>
          <a:xfrm>
            <a:off x="28618" y="5320515"/>
            <a:ext cx="31988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b="1" dirty="0">
                <a:latin typeface="Arial" panose="020B0604020202020204" pitchFamily="34" charset="0"/>
                <a:cs typeface="Arial" panose="020B0604020202020204" pitchFamily="34" charset="0"/>
              </a:rPr>
              <a:t>Из программной реализации: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/>
              <p:cNvSpPr/>
              <p:nvPr/>
            </p:nvSpPr>
            <p:spPr>
              <a:xfrm>
                <a:off x="28618" y="4971303"/>
                <a:ext cx="3348865" cy="3765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sz="1600" i="1" smtClean="0">
                        <a:latin typeface="Cambria Math" panose="02040503050406030204" pitchFamily="18" charset="0"/>
                      </a:rPr>
                      <m:t>Т</m:t>
                    </m:r>
                    <m:r>
                      <a:rPr lang="ru-RU" sz="1600" b="0" i="1" smtClean="0">
                        <a:latin typeface="Cambria Math" panose="02040503050406030204" pitchFamily="18" charset="0"/>
                      </a:rPr>
                      <m:t>огда: 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ru-RU" sz="1600"/>
                          <m:t>0.903226 </m:t>
                        </m:r>
                        <m:r>
                          <a:rPr lang="ru-RU" sz="16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≤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m:rPr>
                        <m:nor/>
                      </m:rPr>
                      <a:rPr lang="ru-RU" sz="1600"/>
                      <m:t>0.933333</m:t>
                    </m:r>
                  </m:oMath>
                </a14:m>
                <a:endParaRPr lang="ru-RU" sz="1600" dirty="0"/>
              </a:p>
            </p:txBody>
          </p:sp>
        </mc:Choice>
        <mc:Fallback xmlns="">
          <p:sp>
            <p:nvSpPr>
              <p:cNvPr id="23" name="Прямоугольник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18" y="4971303"/>
                <a:ext cx="3348865" cy="376513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Прямоугольник 23"/>
              <p:cNvSpPr/>
              <p:nvPr/>
            </p:nvSpPr>
            <p:spPr>
              <a:xfrm>
                <a:off x="28618" y="5625838"/>
                <a:ext cx="2618089" cy="7130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limLow>
                      <m:limLowPr>
                        <m:ctrlPr>
                          <a:rPr lang="ru-RU" sz="160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limLow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𝑚𝑖𝑛</m:t>
                        </m:r>
                      </m:e>
                      <m:lim>
                        <m:eqArr>
                          <m:eqArrPr>
                            <m:ctrlPr>
                              <a:rPr lang="en-US" sz="1600" i="1" dirty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</m:ctrlPr>
                          </m:eqArrPr>
                          <m:e>
                            <m:r>
                              <m:rPr>
                                <m:nor/>
                              </m:rPr>
                              <a:rPr lang="ru-RU" sz="1600" dirty="0">
                                <a:latin typeface="Arial" panose="020B0604020202020204" pitchFamily="34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 </m:t>
                            </m:r>
                            <m:r>
                              <a:rPr lang="en-US" sz="1600" i="1" dirty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𝑎</m:t>
                            </m:r>
                            <m:r>
                              <a:rPr lang="en-US" sz="1600" i="1" dirty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,   </m:t>
                            </m:r>
                            <m:r>
                              <a:rPr lang="en-US" sz="1600" i="1" dirty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𝑐</m:t>
                            </m:r>
                            <m:r>
                              <a:rPr lang="en-US" sz="1600" i="1" dirty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 ∈ </m:t>
                            </m:r>
                            <m:sSubSup>
                              <m:sSubSup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</m:sub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bSup>
                          </m:e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𝑏</m:t>
                            </m:r>
                            <m:r>
                              <a:rPr lang="ru-RU" sz="16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 </m:t>
                                </m:r>
                              </m:sub>
                            </m:sSub>
                            <m:r>
                              <m:rPr>
                                <m:nor/>
                              </m:rPr>
                              <a:rPr lang="ru-RU" sz="1600" dirty="0">
                                <a:latin typeface="Arial" panose="020B0604020202020204" pitchFamily="34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  <m:t>  </m:t>
                            </m:r>
                          </m:e>
                        </m:eqArr>
                      </m:lim>
                    </m:limLow>
                    <m:d>
                      <m:dPr>
                        <m:begChr m:val="|"/>
                        <m:endChr m:val="|"/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1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ru-RU" sz="160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ru-RU" sz="160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num>
                          <m:den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d>
                              <m:d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ru-RU" sz="160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ru-RU" sz="160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den>
                        </m:f>
                      </m:e>
                    </m:d>
                  </m:oMath>
                </a14:m>
                <a:r>
                  <a:rPr lang="en-US" sz="1600" dirty="0" smtClean="0"/>
                  <a:t>= </a:t>
                </a:r>
                <a:r>
                  <a:rPr lang="ru-RU" sz="1600" dirty="0"/>
                  <a:t>0.961538 </a:t>
                </a:r>
              </a:p>
            </p:txBody>
          </p:sp>
        </mc:Choice>
        <mc:Fallback xmlns="">
          <p:sp>
            <p:nvSpPr>
              <p:cNvPr id="24" name="Прямоугольник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18" y="5625838"/>
                <a:ext cx="2618089" cy="713016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/>
              <p:cNvSpPr/>
              <p:nvPr/>
            </p:nvSpPr>
            <p:spPr>
              <a:xfrm>
                <a:off x="2930274" y="5685305"/>
                <a:ext cx="342895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|0.933333 − 0.961538|</m:t>
                    </m:r>
                  </m:oMath>
                </a14:m>
                <a:r>
                  <a:rPr lang="en-US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 </a:t>
                </a: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0.028205</m:t>
                    </m:r>
                  </m:oMath>
                </a14:m>
                <a:r>
                  <a:rPr lang="en-US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 </a:t>
                </a:r>
                <a:endParaRPr lang="ru-RU" sz="1600" dirty="0"/>
              </a:p>
            </p:txBody>
          </p:sp>
        </mc:Choice>
        <mc:Fallback xmlns="">
          <p:sp>
            <p:nvSpPr>
              <p:cNvPr id="25" name="Прямоугольник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0274" y="5685305"/>
                <a:ext cx="3428952" cy="338554"/>
              </a:xfrm>
              <a:prstGeom prst="rect">
                <a:avLst/>
              </a:prstGeom>
              <a:blipFill>
                <a:blip r:embed="rId18"/>
                <a:stretch>
                  <a:fillRect l="-178" t="-7273" b="-2181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6" name="Объект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124743"/>
              </p:ext>
            </p:extLst>
          </p:nvPr>
        </p:nvGraphicFramePr>
        <p:xfrm>
          <a:off x="2883520" y="5831783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7" r:id="rId6" imgW="1155240" imgH="1053720" progId="">
                  <p:embed/>
                </p:oleObj>
              </mc:Choice>
              <mc:Fallback>
                <p:oleObj r:id="rId6" imgW="1155240" imgH="1053720" progId="">
                  <p:embed/>
                  <p:pic>
                    <p:nvPicPr>
                      <p:cNvPr id="17" name="Объект 1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83520" y="5831783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/>
              <p:cNvSpPr/>
              <p:nvPr/>
            </p:nvSpPr>
            <p:spPr>
              <a:xfrm>
                <a:off x="3619608" y="380068"/>
                <a:ext cx="4072974" cy="8787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ru-RU" sz="2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Задача поиска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𝜶</m:t>
                        </m:r>
                      </m:e>
                      <m:sub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𝟐</m:t>
                        </m:r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ru-RU" sz="2500" dirty="0" smtClean="0"/>
                  <a:t> </a:t>
                </a:r>
                <a:r>
                  <a:rPr lang="ru-RU" sz="2500" b="1" dirty="0" smtClean="0">
                    <a:solidFill>
                      <a:schemeClr val="bg1"/>
                    </a:solidFill>
                  </a:rPr>
                  <a:t>и</a:t>
                </a:r>
                <a:r>
                  <a:rPr lang="ru-RU" sz="250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𝜶</m:t>
                        </m:r>
                      </m:e>
                      <m:sub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𝟑</m:t>
                        </m:r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𝟓</m:t>
                        </m:r>
                      </m:sub>
                    </m:sSub>
                  </m:oMath>
                </a14:m>
                <a:endParaRPr lang="ru-RU" sz="2500" dirty="0"/>
              </a:p>
              <a:p>
                <a:r>
                  <a:rPr lang="ru-RU" sz="2500" dirty="0" smtClean="0"/>
                  <a:t>  </a:t>
                </a:r>
                <a:endParaRPr lang="ru-RU" sz="2500" dirty="0"/>
              </a:p>
            </p:txBody>
          </p:sp>
        </mc:Choice>
        <mc:Fallback xmlns="">
          <p:sp>
            <p:nvSpPr>
              <p:cNvPr id="6" name="Прямоугольник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9608" y="380068"/>
                <a:ext cx="4072974" cy="878702"/>
              </a:xfrm>
              <a:prstGeom prst="rect">
                <a:avLst/>
              </a:prstGeom>
              <a:blipFill>
                <a:blip r:embed="rId19"/>
                <a:stretch>
                  <a:fillRect l="-2545" t="-555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Рисунок 27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346" y="3099315"/>
            <a:ext cx="9953625" cy="2190750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44" name="Рисунок 43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378" y="6640072"/>
            <a:ext cx="244266" cy="139754"/>
          </a:xfrm>
          <a:prstGeom prst="rect">
            <a:avLst/>
          </a:prstGeom>
        </p:spPr>
      </p:pic>
      <p:pic>
        <p:nvPicPr>
          <p:cNvPr id="45" name="Рисунок 44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913" y="6625788"/>
            <a:ext cx="244266" cy="139754"/>
          </a:xfrm>
          <a:prstGeom prst="rect">
            <a:avLst/>
          </a:prstGeom>
        </p:spPr>
      </p:pic>
      <p:pic>
        <p:nvPicPr>
          <p:cNvPr id="46" name="Рисунок 45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569" y="6632932"/>
            <a:ext cx="244266" cy="139754"/>
          </a:xfrm>
          <a:prstGeom prst="rect">
            <a:avLst/>
          </a:prstGeom>
        </p:spPr>
      </p:pic>
      <p:pic>
        <p:nvPicPr>
          <p:cNvPr id="47" name="Рисунок 46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576" y="6640072"/>
            <a:ext cx="244266" cy="139754"/>
          </a:xfrm>
          <a:prstGeom prst="rect">
            <a:avLst/>
          </a:prstGeom>
        </p:spPr>
      </p:pic>
      <p:pic>
        <p:nvPicPr>
          <p:cNvPr id="48" name="Рисунок 47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3" y="6632932"/>
            <a:ext cx="244266" cy="139754"/>
          </a:xfrm>
          <a:prstGeom prst="rect">
            <a:avLst/>
          </a:prstGeom>
        </p:spPr>
      </p:pic>
      <p:pic>
        <p:nvPicPr>
          <p:cNvPr id="49" name="Рисунок 48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311" y="6632932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23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2" name="Объект 7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2397394"/>
              </p:ext>
            </p:extLst>
          </p:nvPr>
        </p:nvGraphicFramePr>
        <p:xfrm>
          <a:off x="0" y="0"/>
          <a:ext cx="12192000" cy="686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6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6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94" y="61546"/>
            <a:ext cx="2693280" cy="88802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/>
              <p:cNvSpPr/>
              <p:nvPr/>
            </p:nvSpPr>
            <p:spPr>
              <a:xfrm>
                <a:off x="3092824" y="61546"/>
                <a:ext cx="8399930" cy="4939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Решение задачи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ru-RU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𝜶</m:t>
                        </m:r>
                      </m:e>
                      <m:sub>
                        <m:r>
                          <a:rPr lang="ru-RU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𝟐</m:t>
                        </m:r>
                        <m:r>
                          <a:rPr lang="en-US" sz="25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sz="25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en-US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2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с доп. ограничениями</a:t>
                </a:r>
                <a:r>
                  <a:rPr lang="ru-RU" sz="25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  <a:endParaRPr lang="en-US" sz="2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Прямоугольник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2824" y="61546"/>
                <a:ext cx="8399930" cy="493981"/>
              </a:xfrm>
              <a:prstGeom prst="rect">
                <a:avLst/>
              </a:prstGeom>
              <a:blipFill>
                <a:blip r:embed="rId6"/>
                <a:stretch>
                  <a:fillRect l="-1161" t="-9877" b="-2469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Прямоугольник 9"/>
          <p:cNvSpPr/>
          <p:nvPr/>
        </p:nvSpPr>
        <p:spPr>
          <a:xfrm>
            <a:off x="7763436" y="629062"/>
            <a:ext cx="18473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853083" y="-73896"/>
            <a:ext cx="442856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5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рямоугольник 19"/>
              <p:cNvSpPr/>
              <p:nvPr/>
            </p:nvSpPr>
            <p:spPr>
              <a:xfrm>
                <a:off x="44824" y="2920856"/>
                <a:ext cx="4360997" cy="14096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1600" b="1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Итог: 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ограничили 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область поиска решения поставленной </a:t>
                </a:r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задачи </a:t>
                </a:r>
                <a14:m>
                  <m:oMath xmlns:m="http://schemas.openxmlformats.org/officeDocument/2006/math">
                    <m:r>
                      <a:rPr lang="ru-RU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⇒</m:t>
                    </m:r>
                    <m:r>
                      <a:rPr lang="ru-RU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ru-RU" sz="1600" dirty="0" smtClean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исключаем </a:t>
                </a:r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из рассмотрения некоторое количество совпадающих решений, но имеющие разные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sz="16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.</a:t>
                </a:r>
                <a:endParaRPr lang="ru-RU" sz="1600" dirty="0"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0" name="Прямоугольник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24" y="2920856"/>
                <a:ext cx="4360997" cy="1409681"/>
              </a:xfrm>
              <a:prstGeom prst="rect">
                <a:avLst/>
              </a:prstGeom>
              <a:blipFill>
                <a:blip r:embed="rId7"/>
                <a:stretch>
                  <a:fillRect l="-698" t="-1299" r="-698" b="-34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1" name="Объект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9974272"/>
              </p:ext>
            </p:extLst>
          </p:nvPr>
        </p:nvGraphicFramePr>
        <p:xfrm>
          <a:off x="237099" y="1703007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7" r:id="rId8" imgW="1155240" imgH="1053720" progId="">
                  <p:embed/>
                </p:oleObj>
              </mc:Choice>
              <mc:Fallback>
                <p:oleObj r:id="rId8" imgW="1155240" imgH="1053720" progId="">
                  <p:embed/>
                  <p:pic>
                    <p:nvPicPr>
                      <p:cNvPr id="9" name="Объект 8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7099" y="1703007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Прямоугольник 21"/>
          <p:cNvSpPr/>
          <p:nvPr/>
        </p:nvSpPr>
        <p:spPr>
          <a:xfrm>
            <a:off x="44824" y="1085477"/>
            <a:ext cx="36960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Введем следующие ограничения: </a:t>
            </a:r>
            <a:endParaRPr lang="ru-RU" sz="16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/>
              <p:cNvSpPr/>
              <p:nvPr/>
            </p:nvSpPr>
            <p:spPr>
              <a:xfrm>
                <a:off x="373501" y="1312669"/>
                <a:ext cx="1092222" cy="7645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undOvr"/>
                          <m:ctrlPr>
                            <a:rPr lang="ru-RU" sz="16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6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16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ru-RU" sz="1600" i="1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=</m:t>
                      </m:r>
                      <m:r>
                        <a:rPr lang="ru-RU" sz="1600" i="1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𝐶</m:t>
                      </m:r>
                    </m:oMath>
                  </m:oMathPara>
                </a14:m>
                <a:endParaRPr lang="ru-RU" sz="1600" dirty="0"/>
              </a:p>
            </p:txBody>
          </p:sp>
        </mc:Choice>
        <mc:Fallback xmlns="">
          <p:sp>
            <p:nvSpPr>
              <p:cNvPr id="23" name="Прямоугольник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501" y="1312669"/>
                <a:ext cx="1092222" cy="76450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4" name="Объект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5219638"/>
              </p:ext>
            </p:extLst>
          </p:nvPr>
        </p:nvGraphicFramePr>
        <p:xfrm>
          <a:off x="237098" y="2404854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8" r:id="rId8" imgW="1155240" imgH="1053720" progId="">
                  <p:embed/>
                </p:oleObj>
              </mc:Choice>
              <mc:Fallback>
                <p:oleObj r:id="rId8" imgW="1155240" imgH="1053720" progId="">
                  <p:embed/>
                  <p:pic>
                    <p:nvPicPr>
                      <p:cNvPr id="21" name="Объект 20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7098" y="2404854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/>
              <p:cNvSpPr/>
              <p:nvPr/>
            </p:nvSpPr>
            <p:spPr>
              <a:xfrm>
                <a:off x="373501" y="2063145"/>
                <a:ext cx="1545295" cy="7645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undOvr"/>
                          <m:ctrlPr>
                            <a:rPr lang="ru-RU" sz="1600" i="1" smtClean="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6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16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ru-RU" sz="1600" i="1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=</m:t>
                      </m:r>
                      <m:r>
                        <a:rPr lang="ru-RU" sz="1600" i="1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𝐴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 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sz="1600" dirty="0"/>
              </a:p>
            </p:txBody>
          </p:sp>
        </mc:Choice>
        <mc:Fallback xmlns="">
          <p:sp>
            <p:nvSpPr>
              <p:cNvPr id="25" name="Прямоугольник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501" y="2063145"/>
                <a:ext cx="1545295" cy="76450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Прямоугольник 25"/>
          <p:cNvSpPr/>
          <p:nvPr/>
        </p:nvSpPr>
        <p:spPr>
          <a:xfrm>
            <a:off x="1961690" y="1970450"/>
            <a:ext cx="5425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где:</a:t>
            </a:r>
            <a:endParaRPr lang="ru-RU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Прямоугольник 26"/>
              <p:cNvSpPr/>
              <p:nvPr/>
            </p:nvSpPr>
            <p:spPr>
              <a:xfrm>
                <a:off x="2414763" y="1957853"/>
                <a:ext cx="19910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𝐶</m:t>
                      </m:r>
                      <m:r>
                        <a:rPr lang="ru-RU" sz="1600" i="1" dirty="0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, А = </m:t>
                      </m:r>
                      <m:r>
                        <a:rPr lang="en-US" sz="1600" i="1" dirty="0" err="1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𝑐𝑜𝑛𝑠𝑡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∈</m:t>
                      </m:r>
                      <m:r>
                        <a:rPr lang="en-US" sz="1600" i="1" dirty="0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 </m:t>
                      </m:r>
                      <m:sSub>
                        <m:sSubPr>
                          <m:ctrlPr>
                            <a:rPr lang="ru-RU" sz="16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6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ru-RU" sz="16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+</m:t>
                          </m:r>
                        </m:sub>
                      </m:sSub>
                    </m:oMath>
                  </m:oMathPara>
                </a14:m>
                <a:endParaRPr lang="ru-RU" sz="1600" dirty="0"/>
              </a:p>
            </p:txBody>
          </p:sp>
        </mc:Choice>
        <mc:Fallback xmlns="">
          <p:sp>
            <p:nvSpPr>
              <p:cNvPr id="27" name="Прямоугольник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4763" y="1957853"/>
                <a:ext cx="1991058" cy="338554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56CF-1111-4C01-AD9C-30121BC5349A}" type="slidenum">
              <a:rPr lang="ru-RU" smtClean="0"/>
              <a:t>8</a:t>
            </a:fld>
            <a:endParaRPr lang="ru-RU"/>
          </a:p>
        </p:txBody>
      </p:sp>
      <p:sp>
        <p:nvSpPr>
          <p:cNvPr id="28" name="Прямоугольник 27"/>
          <p:cNvSpPr/>
          <p:nvPr/>
        </p:nvSpPr>
        <p:spPr>
          <a:xfrm>
            <a:off x="3782929" y="6319571"/>
            <a:ext cx="38228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неявно заданной функции, применение метода имитации </a:t>
            </a:r>
            <a:r>
              <a:rPr lang="ru-RU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отжига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-1019177" y="6568043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Розанов Д.И.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079587" y="949569"/>
            <a:ext cx="52808" cy="4319678"/>
          </a:xfrm>
          <a:prstGeom prst="rect">
            <a:avLst/>
          </a:prstGeom>
        </p:spPr>
      </p:pic>
      <p:sp>
        <p:nvSpPr>
          <p:cNvPr id="43" name="Прямоугольник 42"/>
          <p:cNvSpPr/>
          <p:nvPr/>
        </p:nvSpPr>
        <p:spPr>
          <a:xfrm>
            <a:off x="5328583" y="1118232"/>
            <a:ext cx="67395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проведения исследований были использованы результаты, описанные в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статье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А.Ю.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Чиркова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, В.Н. Шевченко </a:t>
            </a:r>
          </a:p>
        </p:txBody>
      </p:sp>
      <p:graphicFrame>
        <p:nvGraphicFramePr>
          <p:cNvPr id="44" name="Объект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9242578"/>
              </p:ext>
            </p:extLst>
          </p:nvPr>
        </p:nvGraphicFramePr>
        <p:xfrm>
          <a:off x="5257206" y="1254754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9" r:id="rId8" imgW="1155240" imgH="1053720" progId="">
                  <p:embed/>
                </p:oleObj>
              </mc:Choice>
              <mc:Fallback>
                <p:oleObj r:id="rId8" imgW="1155240" imgH="1053720" progId="">
                  <p:embed/>
                  <p:pic>
                    <p:nvPicPr>
                      <p:cNvPr id="9" name="Объект 8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257206" y="1254754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5" name="Прямоугольник 44"/>
              <p:cNvSpPr/>
              <p:nvPr/>
            </p:nvSpPr>
            <p:spPr>
              <a:xfrm>
                <a:off x="5194050" y="1726398"/>
                <a:ext cx="10762129" cy="4872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Из статьи для задачи по поиску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b="1" i="1" smtClean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ru-RU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</a:rPr>
                      <m:t>∀</m:t>
                    </m:r>
                    <m:r>
                      <a:rPr lang="ru-RU" sz="16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ru-RU" sz="1600" dirty="0"/>
                  <a:t>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16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 </m:t>
                        </m:r>
                        <m:f>
                          <m:fPr>
                            <m:ctrlPr>
                              <a:rPr lang="ru-RU" sz="16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 − </m:t>
                            </m:r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  <m:r>
                              <a:rPr lang="ru-RU" sz="1600" i="1">
                                <a:latin typeface="Cambria Math" panose="02040503050406030204" pitchFamily="18" charset="0"/>
                              </a:rPr>
                              <m:t> − 1</m:t>
                            </m:r>
                          </m:den>
                        </m:f>
                        <m:r>
                          <a:rPr lang="ru-RU" sz="16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≤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ru-RU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 </a:t>
                </a:r>
                <a:r>
                  <a:rPr lang="en-US" sz="1600" i="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1600" i="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0.857143</a:t>
                </a:r>
                <a:endParaRPr lang="ru-RU" sz="1600" b="1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5" name="Прямоугольник 4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4050" y="1726398"/>
                <a:ext cx="10762129" cy="487249"/>
              </a:xfrm>
              <a:prstGeom prst="rect">
                <a:avLst/>
              </a:prstGeom>
              <a:blipFill>
                <a:blip r:embed="rId15"/>
                <a:stretch>
                  <a:fillRect l="-283" b="-12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Прямоугольник 45"/>
              <p:cNvSpPr/>
              <p:nvPr/>
            </p:nvSpPr>
            <p:spPr>
              <a:xfrm>
                <a:off x="5516139" y="2114921"/>
                <a:ext cx="6096000" cy="6063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0.8≤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2,4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≤</m:t>
                    </m:r>
                  </m:oMath>
                </a14:m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 0.857143,</a:t>
                </a:r>
                <a:b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r>
                      <a:rPr lang="ru-RU" sz="160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0.774194 </m:t>
                    </m:r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≤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2,5</m:t>
                        </m:r>
                      </m:sub>
                    </m:sSub>
                    <m:r>
                      <a:rPr lang="ru-RU" sz="16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≤</m:t>
                    </m:r>
                  </m:oMath>
                </a14:m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 </a:t>
                </a:r>
                <a14:m>
                  <m:oMath xmlns:m="http://schemas.openxmlformats.org/officeDocument/2006/math">
                    <m:r>
                      <a:rPr lang="ru-RU" sz="160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0.857143</m:t>
                    </m:r>
                  </m:oMath>
                </a14:m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</a:t>
                </a:r>
                <a:endParaRPr lang="ru-RU" sz="1600" dirty="0"/>
              </a:p>
            </p:txBody>
          </p:sp>
        </mc:Choice>
        <mc:Fallback xmlns="">
          <p:sp>
            <p:nvSpPr>
              <p:cNvPr id="46" name="Прямоугольник 4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139" y="2114921"/>
                <a:ext cx="6096000" cy="606320"/>
              </a:xfrm>
              <a:prstGeom prst="rect">
                <a:avLst/>
              </a:prstGeom>
              <a:blipFill>
                <a:blip r:embed="rId16"/>
                <a:stretch>
                  <a:fillRect t="-3030" b="-1111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7" name="Объект 16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484" y="2199331"/>
            <a:ext cx="130478" cy="138508"/>
          </a:xfrm>
          <a:prstGeom prst="rect">
            <a:avLst/>
          </a:prstGeom>
        </p:spPr>
      </p:pic>
      <p:pic>
        <p:nvPicPr>
          <p:cNvPr id="48" name="Объект 16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484" y="2474564"/>
            <a:ext cx="130478" cy="138508"/>
          </a:xfrm>
          <a:prstGeom prst="rect">
            <a:avLst/>
          </a:prstGeom>
        </p:spPr>
      </p:pic>
      <p:graphicFrame>
        <p:nvGraphicFramePr>
          <p:cNvPr id="49" name="Объект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0787336"/>
              </p:ext>
            </p:extLst>
          </p:nvPr>
        </p:nvGraphicFramePr>
        <p:xfrm>
          <a:off x="5258201" y="2978229"/>
          <a:ext cx="93509" cy="93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20" r:id="rId8" imgW="1155240" imgH="1053720" progId="">
                  <p:embed/>
                </p:oleObj>
              </mc:Choice>
              <mc:Fallback>
                <p:oleObj r:id="rId8" imgW="1155240" imgH="1053720" progId="">
                  <p:embed/>
                  <p:pic>
                    <p:nvPicPr>
                      <p:cNvPr id="23" name="Объект 22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258201" y="2978229"/>
                        <a:ext cx="93509" cy="93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" name="Прямоугольник 49"/>
          <p:cNvSpPr/>
          <p:nvPr/>
        </p:nvSpPr>
        <p:spPr>
          <a:xfrm>
            <a:off x="5328583" y="2846824"/>
            <a:ext cx="7093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Итог:</a:t>
            </a:r>
            <a:endParaRPr lang="ru-R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Прямоугольник 51"/>
              <p:cNvSpPr/>
              <p:nvPr/>
            </p:nvSpPr>
            <p:spPr>
              <a:xfrm>
                <a:off x="5170745" y="5860371"/>
                <a:ext cx="6619875" cy="28520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Табл.5: </a:t>
                </a:r>
                <a:r>
                  <a:rPr lang="ru-RU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сравнение результатов в задаче поиска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200" b="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en-US" sz="1200" b="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200" dirty="0" smtClean="0"/>
                  <a:t> с введенными ограничениями и без </a:t>
                </a:r>
                <a:r>
                  <a:rPr lang="ru-RU" sz="1200" dirty="0" err="1" smtClean="0"/>
                  <a:t>огр</a:t>
                </a:r>
                <a:r>
                  <a:rPr lang="ru-RU" sz="1200" dirty="0" smtClean="0"/>
                  <a:t>.</a:t>
                </a:r>
                <a:endParaRPr lang="ru-RU" sz="1200" dirty="0"/>
              </a:p>
            </p:txBody>
          </p:sp>
        </mc:Choice>
        <mc:Fallback xmlns="">
          <p:sp>
            <p:nvSpPr>
              <p:cNvPr id="52" name="Прямоугольник 5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0745" y="5860371"/>
                <a:ext cx="6619875" cy="285206"/>
              </a:xfrm>
              <a:prstGeom prst="rect">
                <a:avLst/>
              </a:prstGeom>
              <a:blipFill>
                <a:blip r:embed="rId19"/>
                <a:stretch>
                  <a:fillRect t="-2128" b="-148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3" name="Рисунок 32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587" y="3006668"/>
            <a:ext cx="6924675" cy="3190875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971" y="6625794"/>
            <a:ext cx="270579" cy="154043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341" y="6625793"/>
            <a:ext cx="270579" cy="154043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711" y="6625793"/>
            <a:ext cx="270579" cy="15404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081" y="6625792"/>
            <a:ext cx="270579" cy="154043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13" y="6625792"/>
            <a:ext cx="270579" cy="154043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583" y="6625791"/>
            <a:ext cx="270579" cy="154043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34" y="6625792"/>
            <a:ext cx="270579" cy="154043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4" y="6625791"/>
            <a:ext cx="270579" cy="154043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011" y="6625792"/>
            <a:ext cx="270579" cy="154043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381" y="6625791"/>
            <a:ext cx="270579" cy="154043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248" y="6625792"/>
            <a:ext cx="270579" cy="154043"/>
          </a:xfrm>
          <a:prstGeom prst="rect">
            <a:avLst/>
          </a:prstGeom>
        </p:spPr>
      </p:pic>
      <p:pic>
        <p:nvPicPr>
          <p:cNvPr id="51" name="Рисунок 50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618" y="6625791"/>
            <a:ext cx="270579" cy="154043"/>
          </a:xfrm>
          <a:prstGeom prst="rect">
            <a:avLst/>
          </a:prstGeom>
        </p:spPr>
      </p:pic>
      <p:pic>
        <p:nvPicPr>
          <p:cNvPr id="53" name="Рисунок 52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485" y="6625789"/>
            <a:ext cx="270579" cy="154043"/>
          </a:xfrm>
          <a:prstGeom prst="rect">
            <a:avLst/>
          </a:prstGeom>
        </p:spPr>
      </p:pic>
      <p:pic>
        <p:nvPicPr>
          <p:cNvPr id="54" name="Рисунок 53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55" y="6625788"/>
            <a:ext cx="270579" cy="154043"/>
          </a:xfrm>
          <a:prstGeom prst="rect">
            <a:avLst/>
          </a:prstGeom>
        </p:spPr>
      </p:pic>
      <p:pic>
        <p:nvPicPr>
          <p:cNvPr id="55" name="Рисунок 54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22" y="6630522"/>
            <a:ext cx="270579" cy="154043"/>
          </a:xfrm>
          <a:prstGeom prst="rect">
            <a:avLst/>
          </a:prstGeom>
        </p:spPr>
      </p:pic>
      <p:pic>
        <p:nvPicPr>
          <p:cNvPr id="56" name="Рисунок 55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3" y="6632932"/>
            <a:ext cx="244266" cy="139754"/>
          </a:xfrm>
          <a:prstGeom prst="rect">
            <a:avLst/>
          </a:prstGeom>
        </p:spPr>
      </p:pic>
      <p:pic>
        <p:nvPicPr>
          <p:cNvPr id="64" name="Рисунок 63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08" y="6632932"/>
            <a:ext cx="244266" cy="139754"/>
          </a:xfrm>
          <a:prstGeom prst="rect">
            <a:avLst/>
          </a:prstGeom>
        </p:spPr>
      </p:pic>
      <p:pic>
        <p:nvPicPr>
          <p:cNvPr id="65" name="Рисунок 64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378" y="6640072"/>
            <a:ext cx="244266" cy="139754"/>
          </a:xfrm>
          <a:prstGeom prst="rect">
            <a:avLst/>
          </a:prstGeom>
        </p:spPr>
      </p:pic>
      <p:pic>
        <p:nvPicPr>
          <p:cNvPr id="66" name="Рисунок 65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913" y="6625788"/>
            <a:ext cx="244266" cy="139754"/>
          </a:xfrm>
          <a:prstGeom prst="rect">
            <a:avLst/>
          </a:prstGeom>
        </p:spPr>
      </p:pic>
      <p:pic>
        <p:nvPicPr>
          <p:cNvPr id="67" name="Рисунок 66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569" y="6632932"/>
            <a:ext cx="244266" cy="139754"/>
          </a:xfrm>
          <a:prstGeom prst="rect">
            <a:avLst/>
          </a:prstGeom>
        </p:spPr>
      </p:pic>
      <p:pic>
        <p:nvPicPr>
          <p:cNvPr id="68" name="Рисунок 67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576" y="6640072"/>
            <a:ext cx="244266" cy="139754"/>
          </a:xfrm>
          <a:prstGeom prst="rect">
            <a:avLst/>
          </a:prstGeom>
        </p:spPr>
      </p:pic>
      <p:pic>
        <p:nvPicPr>
          <p:cNvPr id="69" name="Рисунок 68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3" y="6632932"/>
            <a:ext cx="244266" cy="139754"/>
          </a:xfrm>
          <a:prstGeom prst="rect">
            <a:avLst/>
          </a:prstGeom>
        </p:spPr>
      </p:pic>
      <p:pic>
        <p:nvPicPr>
          <p:cNvPr id="70" name="Рисунок 69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311" y="6632932"/>
            <a:ext cx="244266" cy="139754"/>
          </a:xfrm>
          <a:prstGeom prst="rect">
            <a:avLst/>
          </a:prstGeom>
        </p:spPr>
      </p:pic>
      <p:pic>
        <p:nvPicPr>
          <p:cNvPr id="71" name="Рисунок 70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572" y="6640072"/>
            <a:ext cx="244266" cy="1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249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5196</TotalTime>
  <Words>790</Words>
  <Application>Microsoft Office PowerPoint</Application>
  <PresentationFormat>Широкоэкранный</PresentationFormat>
  <Paragraphs>219</Paragraphs>
  <Slides>16</Slides>
  <Notes>1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0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Times New Roman</vt:lpstr>
      <vt:lpstr>Тема Office</vt:lpstr>
      <vt:lpstr>Выпускная квалификационная работа на тему: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Дмитрий Розанов</dc:creator>
  <cp:lastModifiedBy>Дмитрий Розанов</cp:lastModifiedBy>
  <cp:revision>237</cp:revision>
  <dcterms:created xsi:type="dcterms:W3CDTF">2023-05-22T20:42:58Z</dcterms:created>
  <dcterms:modified xsi:type="dcterms:W3CDTF">2023-06-20T19:01:54Z</dcterms:modified>
</cp:coreProperties>
</file>

<file path=docProps/thumbnail.jpeg>
</file>